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Lst>
  <p:sldSz cy="6858000" cx="12192000"/>
  <p:notesSz cx="6858000" cy="9144000"/>
  <p:embeddedFontLst>
    <p:embeddedFont>
      <p:font typeface="Palatino Linotype"/>
      <p:regular r:id="rId136"/>
      <p:bold r:id="rId137"/>
      <p:italic r:id="rId138"/>
      <p:boldItalic r:id="rId139"/>
    </p:embeddedFont>
    <p:embeddedFont>
      <p:font typeface="Helvetica Neue"/>
      <p:regular r:id="rId140"/>
      <p:bold r:id="rId141"/>
      <p:italic r:id="rId142"/>
      <p:boldItalic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D5522F-2F3A-486E-AB3A-618C38F1D610}">
  <a:tblStyle styleId="{F0D5522F-2F3A-486E-AB3A-618C38F1D61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HelveticaNeue-boldItalic.fntdata"/><Relationship Id="rId142" Type="http://schemas.openxmlformats.org/officeDocument/2006/relationships/font" Target="fonts/HelveticaNeue-italic.fntdata"/><Relationship Id="rId141" Type="http://schemas.openxmlformats.org/officeDocument/2006/relationships/font" Target="fonts/HelveticaNeue-bold.fntdata"/><Relationship Id="rId140" Type="http://schemas.openxmlformats.org/officeDocument/2006/relationships/font" Target="fonts/HelveticaNe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PalatinoLinotype-boldItalic.fntdata"/><Relationship Id="rId138" Type="http://schemas.openxmlformats.org/officeDocument/2006/relationships/font" Target="fonts/PalatinoLinotype-italic.fntdata"/><Relationship Id="rId137" Type="http://schemas.openxmlformats.org/officeDocument/2006/relationships/font" Target="fonts/PalatinoLinotype-bold.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font" Target="fonts/PalatinoLinotype-regular.fntdata"/><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5" name="Google Shape;1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2" name="Google Shape;1252;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0" name="Google Shape;1260;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9" name="Google Shape;1269;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6" name="Google Shape;1286;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306" name="Google Shape;1306;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7" name="Google Shape;1307;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6" name="Google Shape;131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3" name="Google Shape;1333;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5" name="Google Shape;18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361" name="Google Shape;1361;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2" name="Google Shape;1362;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8" name="Google Shape;1388;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396" name="Google Shape;1396;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7" name="Google Shape;1397;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6" name="Google Shape;1406;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4" name="Google Shape;1424;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3" name="Google Shape;1433;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5" name="Google Shape;2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2" name="Google Shape;1442;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1" name="Google Shape;1451;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8" name="Google Shape;1468;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3" name="Google Shape;1493;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3" name="Google Shape;1513;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4" name="Google Shape;1514;p1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4" name="Google Shape;1524;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4" name="Google Shape;21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2" name="Google Shape;22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45" name="Google Shape;24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5" name="Google Shape;25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4" name="Google Shape;26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1" name="Google Shape;28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2" name="Google Shape;42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29" name="Google Shape;52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1:notes"/>
          <p:cNvSpPr/>
          <p:nvPr>
            <p:ph idx="2" type="sldImg"/>
          </p:nvPr>
        </p:nvSpPr>
        <p:spPr>
          <a:xfrm>
            <a:off x="-4200525" y="1252538"/>
            <a:ext cx="11839575" cy="66611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8" name="Google Shape;538;p41:notes"/>
          <p:cNvSpPr txBox="1"/>
          <p:nvPr>
            <p:ph idx="1" type="body"/>
          </p:nvPr>
        </p:nvSpPr>
        <p:spPr>
          <a:xfrm>
            <a:off x="685690" y="4343133"/>
            <a:ext cx="5486620" cy="41153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49" name="Google Shape;54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
        <p:nvSpPr>
          <p:cNvPr id="596" name="Google Shape;59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7" name="Google Shape;59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
        <p:nvSpPr>
          <p:cNvPr id="608" name="Google Shape;60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9" name="Google Shape;60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18" name="Google Shape;61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
        <p:nvSpPr>
          <p:cNvPr id="626" name="Google Shape;62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7" name="Google Shape;62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
        <p:nvSpPr>
          <p:cNvPr id="636" name="Google Shape;63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7" name="Google Shape;63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
        <p:nvSpPr>
          <p:cNvPr id="646" name="Google Shape;64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7" name="Google Shape;647;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60" name="Google Shape;66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69" name="Google Shape;66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78" name="Google Shape;67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86" name="Google Shape;68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97" name="Google Shape;69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
        <p:nvSpPr>
          <p:cNvPr id="706" name="Google Shape;706;p54:notes"/>
          <p:cNvSpPr txBox="1"/>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707" name="Google Shape;70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8" name="Google Shape;708;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07" name="Google Shape;80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9" name="Google Shape;14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8" name="Google Shape;15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 name="Google Shape;110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7" name="Google Shape;1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4" name="Google Shape;1124;p90: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90:notes"/>
          <p:cNvSpPr/>
          <p:nvPr/>
        </p:nvSpPr>
        <p:spPr>
          <a:xfrm>
            <a:off x="3886200" y="8686800"/>
            <a:ext cx="2971800" cy="457200"/>
          </a:xfrm>
          <a:prstGeom prst="rect">
            <a:avLst/>
          </a:prstGeom>
          <a:noFill/>
          <a:ln>
            <a:noFill/>
          </a:ln>
        </p:spPr>
        <p:txBody>
          <a:bodyPr anchorCtr="0" anchor="b" bIns="44450" lIns="90475" spcFirstLastPara="1" rIns="90475" wrap="square" tIns="44450">
            <a:noAutofit/>
          </a:bodyPr>
          <a:lstStyle/>
          <a:p>
            <a:pPr indent="0" lvl="0" marL="0" marR="0" rtl="0" algn="r">
              <a:spcBef>
                <a:spcPts val="0"/>
              </a:spcBef>
              <a:spcAft>
                <a:spcPts val="0"/>
              </a:spcAft>
              <a:buNone/>
            </a:pPr>
            <a:r>
              <a:rPr lang="en-US" sz="1200">
                <a:solidFill>
                  <a:schemeClr val="dk1"/>
                </a:solidFill>
                <a:latin typeface="Times New Roman"/>
                <a:ea typeface="Times New Roman"/>
                <a:cs typeface="Times New Roman"/>
                <a:sym typeface="Times New Roman"/>
              </a:rPr>
              <a:t>7</a:t>
            </a:r>
            <a:endParaRPr/>
          </a:p>
        </p:txBody>
      </p:sp>
      <p:sp>
        <p:nvSpPr>
          <p:cNvPr id="1126" name="Google Shape;1126;p90: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90: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90: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9" name="Google Shape;1129;p90:notes"/>
          <p:cNvSpPr txBox="1"/>
          <p:nvPr>
            <p:ph idx="1" type="body"/>
          </p:nvPr>
        </p:nvSpPr>
        <p:spPr>
          <a:xfrm>
            <a:off x="914400" y="4343400"/>
            <a:ext cx="50292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8" name="Google Shape;1148;p92: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92:notes"/>
          <p:cNvSpPr/>
          <p:nvPr/>
        </p:nvSpPr>
        <p:spPr>
          <a:xfrm>
            <a:off x="3886200" y="8686800"/>
            <a:ext cx="2971800" cy="457200"/>
          </a:xfrm>
          <a:prstGeom prst="rect">
            <a:avLst/>
          </a:prstGeom>
          <a:noFill/>
          <a:ln>
            <a:noFill/>
          </a:ln>
        </p:spPr>
        <p:txBody>
          <a:bodyPr anchorCtr="0" anchor="b" bIns="44450" lIns="90475" spcFirstLastPara="1" rIns="90475" wrap="square" tIns="44450">
            <a:noAutofit/>
          </a:bodyPr>
          <a:lstStyle/>
          <a:p>
            <a:pPr indent="0" lvl="0" marL="0" marR="0" rtl="0" algn="r">
              <a:spcBef>
                <a:spcPts val="0"/>
              </a:spcBef>
              <a:spcAft>
                <a:spcPts val="0"/>
              </a:spcAft>
              <a:buNone/>
            </a:pPr>
            <a:r>
              <a:rPr lang="en-US" sz="1200">
                <a:solidFill>
                  <a:schemeClr val="dk1"/>
                </a:solidFill>
                <a:latin typeface="Times New Roman"/>
                <a:ea typeface="Times New Roman"/>
                <a:cs typeface="Times New Roman"/>
                <a:sym typeface="Times New Roman"/>
              </a:rPr>
              <a:t>10</a:t>
            </a:r>
            <a:endParaRPr/>
          </a:p>
        </p:txBody>
      </p:sp>
      <p:sp>
        <p:nvSpPr>
          <p:cNvPr id="1150" name="Google Shape;1150;p92: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92: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92: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3" name="Google Shape;1153;p92:notes"/>
          <p:cNvSpPr txBox="1"/>
          <p:nvPr>
            <p:ph idx="1" type="body"/>
          </p:nvPr>
        </p:nvSpPr>
        <p:spPr>
          <a:xfrm>
            <a:off x="914400" y="4343400"/>
            <a:ext cx="50292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4" name="Google Shape;1164;p93: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93:notes"/>
          <p:cNvSpPr/>
          <p:nvPr/>
        </p:nvSpPr>
        <p:spPr>
          <a:xfrm>
            <a:off x="3886200" y="8686800"/>
            <a:ext cx="2971800" cy="457200"/>
          </a:xfrm>
          <a:prstGeom prst="rect">
            <a:avLst/>
          </a:prstGeom>
          <a:noFill/>
          <a:ln>
            <a:noFill/>
          </a:ln>
        </p:spPr>
        <p:txBody>
          <a:bodyPr anchorCtr="0" anchor="b" bIns="44450" lIns="90475" spcFirstLastPara="1" rIns="90475" wrap="square" tIns="44450">
            <a:noAutofit/>
          </a:bodyPr>
          <a:lstStyle/>
          <a:p>
            <a:pPr indent="0" lvl="0" marL="0" marR="0" rtl="0" algn="r">
              <a:spcBef>
                <a:spcPts val="0"/>
              </a:spcBef>
              <a:spcAft>
                <a:spcPts val="0"/>
              </a:spcAft>
              <a:buNone/>
            </a:pPr>
            <a:r>
              <a:rPr lang="en-US" sz="1200">
                <a:solidFill>
                  <a:schemeClr val="dk1"/>
                </a:solidFill>
                <a:latin typeface="Times New Roman"/>
                <a:ea typeface="Times New Roman"/>
                <a:cs typeface="Times New Roman"/>
                <a:sym typeface="Times New Roman"/>
              </a:rPr>
              <a:t>11</a:t>
            </a:r>
            <a:endParaRPr/>
          </a:p>
        </p:txBody>
      </p:sp>
      <p:sp>
        <p:nvSpPr>
          <p:cNvPr id="1166" name="Google Shape;1166;p93: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93: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93: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9" name="Google Shape;1169;p93:notes"/>
          <p:cNvSpPr txBox="1"/>
          <p:nvPr>
            <p:ph idx="1" type="body"/>
          </p:nvPr>
        </p:nvSpPr>
        <p:spPr>
          <a:xfrm>
            <a:off x="914400" y="4343400"/>
            <a:ext cx="50292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8" name="Google Shape;1188;p95: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95:notes"/>
          <p:cNvSpPr/>
          <p:nvPr/>
        </p:nvSpPr>
        <p:spPr>
          <a:xfrm>
            <a:off x="3886200" y="8686800"/>
            <a:ext cx="2971800" cy="457200"/>
          </a:xfrm>
          <a:prstGeom prst="rect">
            <a:avLst/>
          </a:prstGeom>
          <a:noFill/>
          <a:ln>
            <a:noFill/>
          </a:ln>
        </p:spPr>
        <p:txBody>
          <a:bodyPr anchorCtr="0" anchor="b" bIns="44450" lIns="90475" spcFirstLastPara="1" rIns="90475" wrap="square" tIns="44450">
            <a:noAutofit/>
          </a:bodyPr>
          <a:lstStyle/>
          <a:p>
            <a:pPr indent="0" lvl="0" marL="0" marR="0" rtl="0" algn="r">
              <a:spcBef>
                <a:spcPts val="0"/>
              </a:spcBef>
              <a:spcAft>
                <a:spcPts val="0"/>
              </a:spcAft>
              <a:buNone/>
            </a:pPr>
            <a:r>
              <a:rPr lang="en-US" sz="1200">
                <a:solidFill>
                  <a:schemeClr val="dk1"/>
                </a:solidFill>
                <a:latin typeface="Times New Roman"/>
                <a:ea typeface="Times New Roman"/>
                <a:cs typeface="Times New Roman"/>
                <a:sym typeface="Times New Roman"/>
              </a:rPr>
              <a:t>13</a:t>
            </a:r>
            <a:endParaRPr/>
          </a:p>
        </p:txBody>
      </p:sp>
      <p:sp>
        <p:nvSpPr>
          <p:cNvPr id="1190" name="Google Shape;1190;p95: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95: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95: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3" name="Google Shape;1193;p95:notes"/>
          <p:cNvSpPr txBox="1"/>
          <p:nvPr>
            <p:ph idx="1" type="body"/>
          </p:nvPr>
        </p:nvSpPr>
        <p:spPr>
          <a:xfrm>
            <a:off x="914400" y="4343400"/>
            <a:ext cx="50292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2" name="Google Shape;1212;p97: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97:notes"/>
          <p:cNvSpPr/>
          <p:nvPr/>
        </p:nvSpPr>
        <p:spPr>
          <a:xfrm>
            <a:off x="3886200" y="8686800"/>
            <a:ext cx="2971800" cy="457200"/>
          </a:xfrm>
          <a:prstGeom prst="rect">
            <a:avLst/>
          </a:prstGeom>
          <a:noFill/>
          <a:ln>
            <a:noFill/>
          </a:ln>
        </p:spPr>
        <p:txBody>
          <a:bodyPr anchorCtr="0" anchor="b" bIns="44450" lIns="90475" spcFirstLastPara="1" rIns="90475" wrap="square" tIns="44450">
            <a:noAutofit/>
          </a:bodyPr>
          <a:lstStyle/>
          <a:p>
            <a:pPr indent="0" lvl="0" marL="0" marR="0" rtl="0" algn="r">
              <a:spcBef>
                <a:spcPts val="0"/>
              </a:spcBef>
              <a:spcAft>
                <a:spcPts val="0"/>
              </a:spcAft>
              <a:buNone/>
            </a:pPr>
            <a:r>
              <a:rPr lang="en-US" sz="1200">
                <a:solidFill>
                  <a:schemeClr val="dk1"/>
                </a:solidFill>
                <a:latin typeface="Times New Roman"/>
                <a:ea typeface="Times New Roman"/>
                <a:cs typeface="Times New Roman"/>
                <a:sym typeface="Times New Roman"/>
              </a:rPr>
              <a:t>15</a:t>
            </a:r>
            <a:endParaRPr/>
          </a:p>
        </p:txBody>
      </p:sp>
      <p:sp>
        <p:nvSpPr>
          <p:cNvPr id="1214" name="Google Shape;1214;p97: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97: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97: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7" name="Google Shape;1217;p97:notes"/>
          <p:cNvSpPr txBox="1"/>
          <p:nvPr>
            <p:ph idx="1" type="body"/>
          </p:nvPr>
        </p:nvSpPr>
        <p:spPr>
          <a:xfrm>
            <a:off x="914400" y="4343400"/>
            <a:ext cx="50292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8" name="Google Shape;1228;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6" name="Google Shape;1236;p99:notes"/>
          <p:cNvSpPr/>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99:notes"/>
          <p:cNvSpPr/>
          <p:nvPr/>
        </p:nvSpPr>
        <p:spPr>
          <a:xfrm>
            <a:off x="3886200" y="8686800"/>
            <a:ext cx="2971800" cy="457200"/>
          </a:xfrm>
          <a:prstGeom prst="rect">
            <a:avLst/>
          </a:prstGeom>
          <a:noFill/>
          <a:ln>
            <a:noFill/>
          </a:ln>
        </p:spPr>
        <p:txBody>
          <a:bodyPr anchorCtr="0" anchor="b" bIns="44450" lIns="90475" spcFirstLastPara="1" rIns="90475" wrap="square" tIns="44450">
            <a:noAutofit/>
          </a:bodyPr>
          <a:lstStyle/>
          <a:p>
            <a:pPr indent="0" lvl="0" marL="0" marR="0" rtl="0" algn="r">
              <a:spcBef>
                <a:spcPts val="0"/>
              </a:spcBef>
              <a:spcAft>
                <a:spcPts val="0"/>
              </a:spcAft>
              <a:buNone/>
            </a:pPr>
            <a:r>
              <a:rPr lang="en-US" sz="1200">
                <a:solidFill>
                  <a:schemeClr val="dk1"/>
                </a:solidFill>
                <a:latin typeface="Times New Roman"/>
                <a:ea typeface="Times New Roman"/>
                <a:cs typeface="Times New Roman"/>
                <a:sym typeface="Times New Roman"/>
              </a:rPr>
              <a:t>17</a:t>
            </a:r>
            <a:endParaRPr/>
          </a:p>
        </p:txBody>
      </p:sp>
      <p:sp>
        <p:nvSpPr>
          <p:cNvPr id="1238" name="Google Shape;1238;p99:notes"/>
          <p:cNvSpPr/>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9" name="Google Shape;1239;p99:notes"/>
          <p:cNvSpPr/>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0" name="Google Shape;1240;p99: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1" name="Google Shape;1241;p99:notes"/>
          <p:cNvSpPr txBox="1"/>
          <p:nvPr>
            <p:ph idx="1" type="body"/>
          </p:nvPr>
        </p:nvSpPr>
        <p:spPr>
          <a:xfrm>
            <a:off x="914400" y="4343400"/>
            <a:ext cx="50292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Calibri"/>
                <a:ea typeface="Calibri"/>
                <a:cs typeface="Calibri"/>
                <a:sym typeface="Calibri"/>
              </a:defRPr>
            </a:lvl1pPr>
            <a:lvl2pPr indent="0" lvl="1" marL="0" algn="r">
              <a:spcBef>
                <a:spcPts val="0"/>
              </a:spcBef>
              <a:buNone/>
              <a:defRPr b="0" i="0" sz="1200" u="none" cap="none" strike="noStrike">
                <a:solidFill>
                  <a:srgbClr val="888888"/>
                </a:solidFill>
                <a:latin typeface="Calibri"/>
                <a:ea typeface="Calibri"/>
                <a:cs typeface="Calibri"/>
                <a:sym typeface="Calibri"/>
              </a:defRPr>
            </a:lvl2pPr>
            <a:lvl3pPr indent="0" lvl="2" marL="0" algn="r">
              <a:spcBef>
                <a:spcPts val="0"/>
              </a:spcBef>
              <a:buNone/>
              <a:defRPr b="0" i="0" sz="1200" u="none" cap="none" strike="noStrike">
                <a:solidFill>
                  <a:srgbClr val="888888"/>
                </a:solidFill>
                <a:latin typeface="Calibri"/>
                <a:ea typeface="Calibri"/>
                <a:cs typeface="Calibri"/>
                <a:sym typeface="Calibri"/>
              </a:defRPr>
            </a:lvl3pPr>
            <a:lvl4pPr indent="0" lvl="3" marL="0" algn="r">
              <a:spcBef>
                <a:spcPts val="0"/>
              </a:spcBef>
              <a:buNone/>
              <a:defRPr b="0" i="0" sz="1200" u="none" cap="none" strike="noStrike">
                <a:solidFill>
                  <a:srgbClr val="888888"/>
                </a:solidFill>
                <a:latin typeface="Calibri"/>
                <a:ea typeface="Calibri"/>
                <a:cs typeface="Calibri"/>
                <a:sym typeface="Calibri"/>
              </a:defRPr>
            </a:lvl4pPr>
            <a:lvl5pPr indent="0" lvl="4" marL="0" algn="r">
              <a:spcBef>
                <a:spcPts val="0"/>
              </a:spcBef>
              <a:buNone/>
              <a:defRPr b="0" i="0" sz="1200" u="none" cap="none" strike="noStrike">
                <a:solidFill>
                  <a:srgbClr val="888888"/>
                </a:solidFill>
                <a:latin typeface="Calibri"/>
                <a:ea typeface="Calibri"/>
                <a:cs typeface="Calibri"/>
                <a:sym typeface="Calibri"/>
              </a:defRPr>
            </a:lvl5pPr>
            <a:lvl6pPr indent="0" lvl="5" marL="0" algn="r">
              <a:spcBef>
                <a:spcPts val="0"/>
              </a:spcBef>
              <a:buNone/>
              <a:defRPr b="0" i="0" sz="1200" u="none" cap="none" strike="noStrike">
                <a:solidFill>
                  <a:srgbClr val="888888"/>
                </a:solidFill>
                <a:latin typeface="Calibri"/>
                <a:ea typeface="Calibri"/>
                <a:cs typeface="Calibri"/>
                <a:sym typeface="Calibri"/>
              </a:defRPr>
            </a:lvl6pPr>
            <a:lvl7pPr indent="0" lvl="6" marL="0" algn="r">
              <a:spcBef>
                <a:spcPts val="0"/>
              </a:spcBef>
              <a:buNone/>
              <a:defRPr b="0" i="0" sz="1200" u="none" cap="none" strike="noStrike">
                <a:solidFill>
                  <a:srgbClr val="888888"/>
                </a:solidFill>
                <a:latin typeface="Calibri"/>
                <a:ea typeface="Calibri"/>
                <a:cs typeface="Calibri"/>
                <a:sym typeface="Calibri"/>
              </a:defRPr>
            </a:lvl7pPr>
            <a:lvl8pPr indent="0" lvl="7" marL="0" algn="r">
              <a:spcBef>
                <a:spcPts val="0"/>
              </a:spcBef>
              <a:buNone/>
              <a:defRPr b="0" i="0" sz="1200" u="none" cap="none" strike="noStrike">
                <a:solidFill>
                  <a:srgbClr val="888888"/>
                </a:solidFill>
                <a:latin typeface="Calibri"/>
                <a:ea typeface="Calibri"/>
                <a:cs typeface="Calibri"/>
                <a:sym typeface="Calibri"/>
              </a:defRPr>
            </a:lvl8pPr>
            <a:lvl9pPr indent="0" lvl="8" mar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p:nvPr>
            <p:ph idx="2" type="pic"/>
          </p:nvPr>
        </p:nvSpPr>
        <p:spPr>
          <a:xfrm>
            <a:off x="5183188" y="987425"/>
            <a:ext cx="6172200" cy="4873625"/>
          </a:xfrm>
          <a:prstGeom prst="rect">
            <a:avLst/>
          </a:prstGeom>
          <a:noFill/>
          <a:ln>
            <a:noFill/>
          </a:ln>
        </p:spPr>
      </p:sp>
      <p:sp>
        <p:nvSpPr>
          <p:cNvPr id="76" name="Google Shape;76;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2" name="Shape 32"/>
        <p:cNvGrpSpPr/>
        <p:nvPr/>
      </p:nvGrpSpPr>
      <p:grpSpPr>
        <a:xfrm>
          <a:off x="0" y="0"/>
          <a:ext cx="0" cy="0"/>
          <a:chOff x="0" y="0"/>
          <a:chExt cx="0" cy="0"/>
        </a:xfrm>
      </p:grpSpPr>
      <p:sp>
        <p:nvSpPr>
          <p:cNvPr id="33" name="Google Shape;33;p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37" name="Google Shape;37;p5"/>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38" name="Google Shape;38;p5"/>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10504715" y="230188"/>
            <a:ext cx="1231640" cy="690465"/>
          </a:xfrm>
          <a:prstGeom prst="rect">
            <a:avLst/>
          </a:prstGeom>
          <a:blipFill rotWithShape="1">
            <a:blip r:embed="rId1">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4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 Id="rId3" Type="http://schemas.openxmlformats.org/officeDocument/2006/relationships/image" Target="../media/image4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nvSpPr>
        <p:spPr>
          <a:xfrm>
            <a:off x="623392" y="908720"/>
            <a:ext cx="11089232" cy="5472608"/>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4"/>
          <p:cNvSpPr txBox="1"/>
          <p:nvPr>
            <p:ph type="ctrTitle"/>
          </p:nvPr>
        </p:nvSpPr>
        <p:spPr>
          <a:xfrm>
            <a:off x="1596008" y="3284984"/>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alatino Linotype"/>
              <a:buNone/>
            </a:pPr>
            <a:br>
              <a:rPr b="1" i="0" lang="en-US" sz="4800" u="none" cap="none" strike="noStrike">
                <a:solidFill>
                  <a:schemeClr val="dk1"/>
                </a:solidFill>
                <a:latin typeface="Palatino Linotype"/>
                <a:ea typeface="Palatino Linotype"/>
                <a:cs typeface="Palatino Linotype"/>
                <a:sym typeface="Palatino Linotype"/>
              </a:rPr>
            </a:br>
            <a:br>
              <a:rPr b="1" i="0" lang="en-US" sz="4800" u="none" cap="none" strike="noStrike">
                <a:solidFill>
                  <a:schemeClr val="dk1"/>
                </a:solidFill>
                <a:latin typeface="Palatino Linotype"/>
                <a:ea typeface="Palatino Linotype"/>
                <a:cs typeface="Palatino Linotype"/>
                <a:sym typeface="Palatino Linotype"/>
              </a:rPr>
            </a:br>
            <a:br>
              <a:rPr b="1" i="0" lang="en-US" sz="4800" u="none" cap="none" strike="noStrike">
                <a:solidFill>
                  <a:schemeClr val="dk1"/>
                </a:solidFill>
                <a:latin typeface="Palatino Linotype"/>
                <a:ea typeface="Palatino Linotype"/>
                <a:cs typeface="Palatino Linotype"/>
                <a:sym typeface="Palatino Linotype"/>
              </a:rPr>
            </a:br>
            <a:r>
              <a:rPr b="1" i="0" lang="en-US" sz="4800" u="none" cap="none" strike="noStrike">
                <a:solidFill>
                  <a:schemeClr val="dk1"/>
                </a:solidFill>
                <a:latin typeface="Palatino Linotype"/>
                <a:ea typeface="Palatino Linotype"/>
                <a:cs typeface="Palatino Linotype"/>
                <a:sym typeface="Palatino Linotype"/>
              </a:rPr>
              <a:t>21CSS201T</a:t>
            </a:r>
            <a:br>
              <a:rPr b="1" i="0" lang="en-US" sz="4800" u="none" cap="none" strike="noStrike">
                <a:solidFill>
                  <a:schemeClr val="dk1"/>
                </a:solidFill>
                <a:latin typeface="Palatino Linotype"/>
                <a:ea typeface="Palatino Linotype"/>
                <a:cs typeface="Palatino Linotype"/>
                <a:sym typeface="Palatino Linotype"/>
              </a:rPr>
            </a:br>
            <a:r>
              <a:rPr b="1" i="0" lang="en-US" sz="4800" u="none" cap="none" strike="noStrike">
                <a:solidFill>
                  <a:schemeClr val="dk1"/>
                </a:solidFill>
                <a:latin typeface="Palatino Linotype"/>
                <a:ea typeface="Palatino Linotype"/>
                <a:cs typeface="Palatino Linotype"/>
                <a:sym typeface="Palatino Linotype"/>
              </a:rPr>
              <a:t>COMPUTER ORGANIZATION AND ARCHITECTURE</a:t>
            </a:r>
            <a:br>
              <a:rPr b="1" i="0" lang="en-US" sz="4800" u="none" cap="none" strike="noStrike">
                <a:solidFill>
                  <a:schemeClr val="dk1"/>
                </a:solidFill>
                <a:latin typeface="Palatino Linotype"/>
                <a:ea typeface="Palatino Linotype"/>
                <a:cs typeface="Palatino Linotype"/>
                <a:sym typeface="Palatino Linotype"/>
              </a:rPr>
            </a:br>
            <a:br>
              <a:rPr b="1" i="0" lang="en-US" sz="4800" u="none" cap="none" strike="noStrike">
                <a:solidFill>
                  <a:schemeClr val="dk1"/>
                </a:solidFill>
                <a:latin typeface="Palatino Linotype"/>
                <a:ea typeface="Palatino Linotype"/>
                <a:cs typeface="Palatino Linotype"/>
                <a:sym typeface="Palatino Linotype"/>
              </a:rPr>
            </a:br>
            <a:r>
              <a:rPr b="1" i="0" lang="en-US" sz="4800" u="none" cap="none" strike="noStrike">
                <a:solidFill>
                  <a:schemeClr val="dk1"/>
                </a:solidFill>
                <a:latin typeface="Palatino Linotype"/>
                <a:ea typeface="Palatino Linotype"/>
                <a:cs typeface="Palatino Linotype"/>
                <a:sym typeface="Palatino Linotype"/>
              </a:rPr>
              <a:t>UNIT-2</a:t>
            </a:r>
            <a:br>
              <a:rPr b="1" i="0" lang="en-US" sz="4800" u="none" cap="none" strike="noStrike">
                <a:solidFill>
                  <a:schemeClr val="dk1"/>
                </a:solidFill>
                <a:latin typeface="Palatino Linotype"/>
                <a:ea typeface="Palatino Linotype"/>
                <a:cs typeface="Palatino Linotype"/>
                <a:sym typeface="Palatino Linotype"/>
              </a:rPr>
            </a:br>
            <a:r>
              <a:rPr b="1" i="0" lang="en-US" sz="4800" u="none" cap="none" strike="noStrike">
                <a:solidFill>
                  <a:schemeClr val="dk1"/>
                </a:solidFill>
                <a:latin typeface="Palatino Linotype"/>
                <a:ea typeface="Palatino Linotype"/>
                <a:cs typeface="Palatino Linotype"/>
                <a:sym typeface="Palatino Linotype"/>
              </a:rPr>
              <a:t>Topic : Basic Structure of a Computer</a:t>
            </a:r>
            <a:endParaRPr/>
          </a:p>
        </p:txBody>
      </p:sp>
      <p:sp>
        <p:nvSpPr>
          <p:cNvPr id="98" name="Google Shape;9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9" name="Google Shape;9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00" name="Google Shape;10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nvSpPr>
        <p:spPr>
          <a:xfrm>
            <a:off x="10029190" y="6425565"/>
            <a:ext cx="102870" cy="19685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888888"/>
              </a:buClr>
              <a:buSzPts val="1200"/>
              <a:buFont typeface="Calibri"/>
              <a:buNone/>
            </a:pPr>
            <a:r>
              <a:rPr lang="en-US" sz="1200">
                <a:solidFill>
                  <a:srgbClr val="888888"/>
                </a:solidFill>
                <a:latin typeface="Calibri"/>
                <a:ea typeface="Calibri"/>
                <a:cs typeface="Calibri"/>
                <a:sym typeface="Calibri"/>
              </a:rPr>
              <a:t>6</a:t>
            </a:r>
            <a:endParaRPr sz="1200">
              <a:solidFill>
                <a:schemeClr val="dk1"/>
              </a:solidFill>
              <a:latin typeface="Calibri"/>
              <a:ea typeface="Calibri"/>
              <a:cs typeface="Calibri"/>
              <a:sym typeface="Calibri"/>
            </a:endParaRPr>
          </a:p>
        </p:txBody>
      </p:sp>
      <p:sp>
        <p:nvSpPr>
          <p:cNvPr id="178" name="Google Shape;178;p23"/>
          <p:cNvSpPr txBox="1"/>
          <p:nvPr>
            <p:ph type="title"/>
          </p:nvPr>
        </p:nvSpPr>
        <p:spPr>
          <a:xfrm>
            <a:off x="1775520" y="322394"/>
            <a:ext cx="5328592" cy="68993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What is a computer?</a:t>
            </a:r>
            <a:endParaRPr>
              <a:latin typeface="Times New Roman"/>
              <a:ea typeface="Times New Roman"/>
              <a:cs typeface="Times New Roman"/>
              <a:sym typeface="Times New Roman"/>
            </a:endParaRPr>
          </a:p>
        </p:txBody>
      </p:sp>
      <p:sp>
        <p:nvSpPr>
          <p:cNvPr id="179" name="Google Shape;179;p23"/>
          <p:cNvSpPr txBox="1"/>
          <p:nvPr/>
        </p:nvSpPr>
        <p:spPr>
          <a:xfrm>
            <a:off x="1775520" y="1046480"/>
            <a:ext cx="9123302" cy="5477510"/>
          </a:xfrm>
          <a:prstGeom prst="rect">
            <a:avLst/>
          </a:prstGeom>
          <a:noFill/>
          <a:ln>
            <a:noFill/>
          </a:ln>
        </p:spPr>
        <p:txBody>
          <a:bodyPr anchorCtr="0" anchor="t" bIns="0" lIns="0" spcFirstLastPara="1" rIns="0" wrap="square" tIns="12700">
            <a:spAutoFit/>
          </a:bodyPr>
          <a:lstStyle/>
          <a:p>
            <a:pPr indent="-342900" lvl="0" marL="355600" marR="924560" rtl="0" algn="l">
              <a:lnSpc>
                <a:spcPct val="10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 computer is a sophisticated electronic calculating  machine that:</a:t>
            </a:r>
            <a:endParaRPr sz="2400">
              <a:solidFill>
                <a:schemeClr val="dk1"/>
              </a:solidFill>
              <a:latin typeface="Times New Roman"/>
              <a:ea typeface="Times New Roman"/>
              <a:cs typeface="Times New Roman"/>
              <a:sym typeface="Times New Roman"/>
            </a:endParaRPr>
          </a:p>
          <a:p>
            <a:pPr indent="-285750" lvl="1" marL="755650" marR="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Accepts input information,</a:t>
            </a:r>
            <a:endParaRPr b="0" i="0" sz="2400" u="none" cap="none" strike="noStrike">
              <a:solidFill>
                <a:schemeClr val="dk1"/>
              </a:solidFill>
              <a:latin typeface="Times New Roman"/>
              <a:ea typeface="Times New Roman"/>
              <a:cs typeface="Times New Roman"/>
              <a:sym typeface="Times New Roman"/>
            </a:endParaRPr>
          </a:p>
          <a:p>
            <a:pPr indent="-285750" lvl="1" marL="755650" marR="1003935"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Processes the information according to a list of  internally stored instructions and</a:t>
            </a:r>
            <a:endParaRPr b="0" i="0" sz="2400" u="none" cap="none" strike="noStrike">
              <a:solidFill>
                <a:schemeClr val="dk1"/>
              </a:solidFill>
              <a:latin typeface="Times New Roman"/>
              <a:ea typeface="Times New Roman"/>
              <a:cs typeface="Times New Roman"/>
              <a:sym typeface="Times New Roman"/>
            </a:endParaRPr>
          </a:p>
          <a:p>
            <a:pPr indent="-285750" lvl="1" marL="755650" marR="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Produces the resulting output information.</a:t>
            </a:r>
            <a:endParaRPr b="0" i="0" sz="2400" u="none" cap="none" strike="noStrike">
              <a:solidFill>
                <a:schemeClr val="dk1"/>
              </a:solidFill>
              <a:latin typeface="Times New Roman"/>
              <a:ea typeface="Times New Roman"/>
              <a:cs typeface="Times New Roman"/>
              <a:sym typeface="Times New Roman"/>
            </a:endParaRPr>
          </a:p>
          <a:p>
            <a:pPr indent="-342900" lvl="0" marL="355600" marR="0" rtl="0" algn="l">
              <a:lnSpc>
                <a:spcPct val="100000"/>
              </a:lnSpc>
              <a:spcBef>
                <a:spcPts val="575"/>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Functions performed by a computer are:</a:t>
            </a:r>
            <a:endParaRPr sz="2400">
              <a:solidFill>
                <a:schemeClr val="dk1"/>
              </a:solidFill>
              <a:latin typeface="Times New Roman"/>
              <a:ea typeface="Times New Roman"/>
              <a:cs typeface="Times New Roman"/>
              <a:sym typeface="Times New Roman"/>
            </a:endParaRPr>
          </a:p>
          <a:p>
            <a:pPr indent="-285750" lvl="1" marL="755650" marR="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Accepting information to be processed as input.</a:t>
            </a:r>
            <a:endParaRPr b="0" i="0" sz="2400" u="none" cap="none" strike="noStrike">
              <a:solidFill>
                <a:schemeClr val="dk1"/>
              </a:solidFill>
              <a:latin typeface="Times New Roman"/>
              <a:ea typeface="Times New Roman"/>
              <a:cs typeface="Times New Roman"/>
              <a:sym typeface="Times New Roman"/>
            </a:endParaRPr>
          </a:p>
          <a:p>
            <a:pPr indent="-285750" lvl="1" marL="755650" marR="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Storing a list of instructions to process the information.</a:t>
            </a:r>
            <a:endParaRPr b="0" i="0" sz="2400" u="none" cap="none" strike="noStrike">
              <a:solidFill>
                <a:schemeClr val="dk1"/>
              </a:solidFill>
              <a:latin typeface="Times New Roman"/>
              <a:ea typeface="Times New Roman"/>
              <a:cs typeface="Times New Roman"/>
              <a:sym typeface="Times New Roman"/>
            </a:endParaRPr>
          </a:p>
          <a:p>
            <a:pPr indent="-285750" lvl="1" marL="755650" marR="631825"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Processing the information according to the list of  instructions.</a:t>
            </a:r>
            <a:endParaRPr b="0" i="0" sz="2400" u="none" cap="none" strike="noStrike">
              <a:solidFill>
                <a:schemeClr val="dk1"/>
              </a:solidFill>
              <a:latin typeface="Times New Roman"/>
              <a:ea typeface="Times New Roman"/>
              <a:cs typeface="Times New Roman"/>
              <a:sym typeface="Times New Roman"/>
            </a:endParaRPr>
          </a:p>
          <a:p>
            <a:pPr indent="-285750" lvl="1" marL="755650" marR="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Providing the results of the processing as output.</a:t>
            </a:r>
            <a:endParaRPr b="0" i="0" sz="2400" u="none" cap="none" strike="noStrike">
              <a:solidFill>
                <a:schemeClr val="dk1"/>
              </a:solidFill>
              <a:latin typeface="Times New Roman"/>
              <a:ea typeface="Times New Roman"/>
              <a:cs typeface="Times New Roman"/>
              <a:sym typeface="Times New Roman"/>
            </a:endParaRPr>
          </a:p>
          <a:p>
            <a:pPr indent="-342900" lvl="0" marL="355600" marR="0" rtl="0" algn="l">
              <a:lnSpc>
                <a:spcPct val="100000"/>
              </a:lnSpc>
              <a:spcBef>
                <a:spcPts val="575"/>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What are the functional units of a computer?</a:t>
            </a:r>
            <a:endParaRPr sz="2400">
              <a:solidFill>
                <a:schemeClr val="dk1"/>
              </a:solidFill>
              <a:latin typeface="Times New Roman"/>
              <a:ea typeface="Times New Roman"/>
              <a:cs typeface="Times New Roman"/>
              <a:sym typeface="Times New Roman"/>
            </a:endParaRPr>
          </a:p>
        </p:txBody>
      </p:sp>
      <p:sp>
        <p:nvSpPr>
          <p:cNvPr id="180" name="Google Shape;18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81" name="Google Shape;18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82" name="Google Shape;18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pic>
        <p:nvPicPr>
          <p:cNvPr id="1254" name="Google Shape;1254;p113"/>
          <p:cNvPicPr preferRelativeResize="0"/>
          <p:nvPr>
            <p:ph idx="1" type="body"/>
          </p:nvPr>
        </p:nvPicPr>
        <p:blipFill rotWithShape="1">
          <a:blip r:embed="rId3">
            <a:alphaModFix/>
          </a:blip>
          <a:srcRect b="0" l="0" r="0" t="0"/>
          <a:stretch/>
        </p:blipFill>
        <p:spPr>
          <a:xfrm>
            <a:off x="1703512" y="980728"/>
            <a:ext cx="7848600" cy="4648199"/>
          </a:xfrm>
          <a:prstGeom prst="rect">
            <a:avLst/>
          </a:prstGeom>
          <a:noFill/>
          <a:ln>
            <a:noFill/>
          </a:ln>
        </p:spPr>
      </p:pic>
      <p:sp>
        <p:nvSpPr>
          <p:cNvPr id="1255" name="Google Shape;1255;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6" name="Google Shape;1256;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57" name="Google Shape;1257;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14"/>
          <p:cNvSpPr txBox="1"/>
          <p:nvPr>
            <p:ph type="title"/>
          </p:nvPr>
        </p:nvSpPr>
        <p:spPr>
          <a:xfrm>
            <a:off x="808404" y="620688"/>
            <a:ext cx="8229600" cy="4474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Auto Increment Mode</a:t>
            </a:r>
            <a:endParaRPr/>
          </a:p>
        </p:txBody>
      </p:sp>
      <p:sp>
        <p:nvSpPr>
          <p:cNvPr id="1263" name="Google Shape;1263;p114"/>
          <p:cNvSpPr txBox="1"/>
          <p:nvPr>
            <p:ph idx="1" type="body"/>
          </p:nvPr>
        </p:nvSpPr>
        <p:spPr>
          <a:xfrm>
            <a:off x="479376" y="1524000"/>
            <a:ext cx="10729192" cy="502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A special case of Register Indirect Addressing Mode where</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	Effective Address of the Operand = Content of Register</a:t>
            </a:r>
            <a:endParaRPr/>
          </a:p>
          <a:p>
            <a:pPr indent="0" lvl="0" marL="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In this addressing mode,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After accessing the operand, the content of the register is automatically incremented by step size ‘d’.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Step size ‘d’ depends on the size of operand accessed.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Only one reference to memory is required to fetch the operand.</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264" name="Google Shape;1264;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5" name="Google Shape;1265;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66" name="Google Shape;1266;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pic>
        <p:nvPicPr>
          <p:cNvPr id="1271" name="Google Shape;1271;p115"/>
          <p:cNvPicPr preferRelativeResize="0"/>
          <p:nvPr>
            <p:ph idx="1" type="body"/>
          </p:nvPr>
        </p:nvPicPr>
        <p:blipFill rotWithShape="1">
          <a:blip r:embed="rId3">
            <a:alphaModFix/>
          </a:blip>
          <a:srcRect b="0" l="0" r="0" t="0"/>
          <a:stretch/>
        </p:blipFill>
        <p:spPr>
          <a:xfrm>
            <a:off x="1991544" y="908720"/>
            <a:ext cx="7620000" cy="4800600"/>
          </a:xfrm>
          <a:prstGeom prst="rect">
            <a:avLst/>
          </a:prstGeom>
          <a:noFill/>
          <a:ln>
            <a:noFill/>
          </a:ln>
        </p:spPr>
      </p:pic>
      <p:sp>
        <p:nvSpPr>
          <p:cNvPr id="1272" name="Google Shape;1272;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3" name="Google Shape;1273;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74" name="Google Shape;1274;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16"/>
          <p:cNvSpPr txBox="1"/>
          <p:nvPr>
            <p:ph type="title"/>
          </p:nvPr>
        </p:nvSpPr>
        <p:spPr>
          <a:xfrm>
            <a:off x="800637" y="476672"/>
            <a:ext cx="8229600" cy="5089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Auto Decrement Mode</a:t>
            </a:r>
            <a:endParaRPr/>
          </a:p>
        </p:txBody>
      </p:sp>
      <p:sp>
        <p:nvSpPr>
          <p:cNvPr id="1280" name="Google Shape;1280;p116"/>
          <p:cNvSpPr txBox="1"/>
          <p:nvPr>
            <p:ph idx="1" type="body"/>
          </p:nvPr>
        </p:nvSpPr>
        <p:spPr>
          <a:xfrm>
            <a:off x="623392" y="1452241"/>
            <a:ext cx="11017224" cy="4876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A special case of Register Indirect Addressing Mode where</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	Effective Address of the Operand = Content of Register – Step Size</a:t>
            </a:r>
            <a:endParaRPr/>
          </a:p>
          <a:p>
            <a:pPr indent="0" lvl="0" marL="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In this addressing mode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First, the content of the register is decremented by step size ‘d’.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Step size ‘d’ depends on the size of operand accessed.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After decrementing, the operand is read.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Only one reference to memory is required to fetch the operand.</a:t>
            </a:r>
            <a:endParaRPr/>
          </a:p>
          <a:p>
            <a:pPr indent="0" lvl="0" marL="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281" name="Google Shape;1281;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2" name="Google Shape;1282;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83" name="Google Shape;1283;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pic>
        <p:nvPicPr>
          <p:cNvPr id="1288" name="Google Shape;1288;p117"/>
          <p:cNvPicPr preferRelativeResize="0"/>
          <p:nvPr>
            <p:ph idx="1" type="body"/>
          </p:nvPr>
        </p:nvPicPr>
        <p:blipFill rotWithShape="1">
          <a:blip r:embed="rId3">
            <a:alphaModFix/>
          </a:blip>
          <a:srcRect b="0" l="0" r="0" t="0"/>
          <a:stretch/>
        </p:blipFill>
        <p:spPr>
          <a:xfrm>
            <a:off x="2063552" y="1196752"/>
            <a:ext cx="7391400" cy="4495799"/>
          </a:xfrm>
          <a:prstGeom prst="rect">
            <a:avLst/>
          </a:prstGeom>
          <a:noFill/>
          <a:ln>
            <a:noFill/>
          </a:ln>
        </p:spPr>
      </p:pic>
      <p:sp>
        <p:nvSpPr>
          <p:cNvPr id="1289" name="Google Shape;1289;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0" name="Google Shape;1290;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91" name="Google Shape;1291;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18"/>
          <p:cNvSpPr txBox="1"/>
          <p:nvPr>
            <p:ph type="ctrTitle"/>
          </p:nvPr>
        </p:nvSpPr>
        <p:spPr>
          <a:xfrm>
            <a:off x="2136775" y="2276872"/>
            <a:ext cx="7772400" cy="165618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2060"/>
              </a:buClr>
              <a:buSzPts val="4000"/>
              <a:buFont typeface="Times New Roman"/>
              <a:buNone/>
            </a:pPr>
            <a:r>
              <a:rPr b="1" lang="en-US" sz="4000">
                <a:solidFill>
                  <a:srgbClr val="002060"/>
                </a:solidFill>
                <a:latin typeface="Times New Roman"/>
                <a:ea typeface="Times New Roman"/>
                <a:cs typeface="Times New Roman"/>
                <a:sym typeface="Times New Roman"/>
              </a:rPr>
              <a:t>Case Study: 8086</a:t>
            </a:r>
            <a:br>
              <a:rPr b="1" lang="en-US" sz="4000">
                <a:solidFill>
                  <a:srgbClr val="002060"/>
                </a:solidFill>
                <a:latin typeface="Times New Roman"/>
                <a:ea typeface="Times New Roman"/>
                <a:cs typeface="Times New Roman"/>
                <a:sym typeface="Times New Roman"/>
              </a:rPr>
            </a:br>
            <a:r>
              <a:rPr b="1" lang="en-US" sz="4000">
                <a:solidFill>
                  <a:srgbClr val="002060"/>
                </a:solidFill>
                <a:latin typeface="Times New Roman"/>
                <a:ea typeface="Times New Roman"/>
                <a:cs typeface="Times New Roman"/>
                <a:sym typeface="Times New Roman"/>
              </a:rPr>
              <a:t>Introduction to Microprocessor</a:t>
            </a:r>
            <a:endParaRPr/>
          </a:p>
        </p:txBody>
      </p:sp>
      <p:sp>
        <p:nvSpPr>
          <p:cNvPr id="1298" name="Google Shape;1298;p118"/>
          <p:cNvSpPr/>
          <p:nvPr/>
        </p:nvSpPr>
        <p:spPr>
          <a:xfrm>
            <a:off x="6553200" y="457200"/>
            <a:ext cx="1066800" cy="6096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System bus - Wikipedia" id="1299" name="Google Shape;1299;p118"/>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System bus - Wikipedia" id="1300" name="Google Shape;1300;p118"/>
          <p:cNvSpPr/>
          <p:nvPr/>
        </p:nvSpPr>
        <p:spPr>
          <a:xfrm>
            <a:off x="1831975" y="7938"/>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1" name="Google Shape;1301;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02" name="Google Shape;1302;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3" name="Google Shape;1303;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0" name="Google Shape;1310;p119"/>
          <p:cNvSpPr txBox="1"/>
          <p:nvPr>
            <p:ph type="title"/>
          </p:nvPr>
        </p:nvSpPr>
        <p:spPr>
          <a:xfrm>
            <a:off x="695400" y="476672"/>
            <a:ext cx="8733656" cy="79208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Microprocessors </a:t>
            </a:r>
            <a:endParaRPr/>
          </a:p>
        </p:txBody>
      </p:sp>
      <p:sp>
        <p:nvSpPr>
          <p:cNvPr id="1311" name="Google Shape;1311;p119"/>
          <p:cNvSpPr txBox="1"/>
          <p:nvPr>
            <p:ph idx="1" type="body"/>
          </p:nvPr>
        </p:nvSpPr>
        <p:spPr>
          <a:xfrm>
            <a:off x="838200" y="1412776"/>
            <a:ext cx="10515600" cy="4764187"/>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Microprocessor :  is a CPU  on a single chip.</a:t>
            </a:r>
            <a:endParaRPr/>
          </a:p>
          <a:p>
            <a:pPr indent="0" lvl="0" marL="0"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Microcontroller: If a microprocessor, its associated support circuitry, memory and peripheral I/O components are implemented on a single chip, it is a microcontroller.  </a:t>
            </a:r>
            <a:endParaRPr/>
          </a:p>
          <a:p>
            <a:pPr indent="-228600" lvl="1" marL="685800" rtl="0" algn="just">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We use AVR microcontroller as the example in our course study</a:t>
            </a:r>
            <a:endParaRPr/>
          </a:p>
        </p:txBody>
      </p:sp>
      <p:sp>
        <p:nvSpPr>
          <p:cNvPr id="1312" name="Google Shape;1312;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13" name="Google Shape;1313;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20"/>
          <p:cNvSpPr/>
          <p:nvPr/>
        </p:nvSpPr>
        <p:spPr>
          <a:xfrm>
            <a:off x="983432" y="476672"/>
            <a:ext cx="853589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Times New Roman"/>
                <a:ea typeface="Times New Roman"/>
                <a:cs typeface="Times New Roman"/>
                <a:sym typeface="Times New Roman"/>
              </a:rPr>
              <a:t>What is Microprocessor and Microcontroller?</a:t>
            </a:r>
            <a:endParaRPr sz="3200">
              <a:solidFill>
                <a:srgbClr val="FF0000"/>
              </a:solidFill>
              <a:latin typeface="Times New Roman"/>
              <a:ea typeface="Times New Roman"/>
              <a:cs typeface="Times New Roman"/>
              <a:sym typeface="Times New Roman"/>
            </a:endParaRPr>
          </a:p>
        </p:txBody>
      </p:sp>
      <p:pic>
        <p:nvPicPr>
          <p:cNvPr descr="C:\Users\spgn\Pictures\diff.jpg" id="1319" name="Google Shape;1319;p120"/>
          <p:cNvPicPr preferRelativeResize="0"/>
          <p:nvPr/>
        </p:nvPicPr>
        <p:blipFill rotWithShape="1">
          <a:blip r:embed="rId3">
            <a:alphaModFix/>
          </a:blip>
          <a:srcRect b="0" l="0" r="0" t="0"/>
          <a:stretch/>
        </p:blipFill>
        <p:spPr>
          <a:xfrm>
            <a:off x="2195874" y="1332404"/>
            <a:ext cx="7467600" cy="4752988"/>
          </a:xfrm>
          <a:prstGeom prst="rect">
            <a:avLst/>
          </a:prstGeom>
          <a:noFill/>
          <a:ln>
            <a:noFill/>
          </a:ln>
        </p:spPr>
      </p:pic>
      <p:sp>
        <p:nvSpPr>
          <p:cNvPr id="1320" name="Google Shape;1320;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1" name="Google Shape;1321;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22" name="Google Shape;1322;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pic>
        <p:nvPicPr>
          <p:cNvPr descr="D:\micro pro\ppts\difMPMC.png" id="1327" name="Google Shape;1327;p121"/>
          <p:cNvPicPr preferRelativeResize="0"/>
          <p:nvPr/>
        </p:nvPicPr>
        <p:blipFill rotWithShape="1">
          <a:blip r:embed="rId3">
            <a:alphaModFix/>
          </a:blip>
          <a:srcRect b="0" l="0" r="0" t="0"/>
          <a:stretch/>
        </p:blipFill>
        <p:spPr>
          <a:xfrm>
            <a:off x="479376" y="722296"/>
            <a:ext cx="10874424" cy="5634054"/>
          </a:xfrm>
          <a:prstGeom prst="rect">
            <a:avLst/>
          </a:prstGeom>
          <a:noFill/>
          <a:ln>
            <a:noFill/>
          </a:ln>
        </p:spPr>
      </p:pic>
      <p:sp>
        <p:nvSpPr>
          <p:cNvPr id="1328" name="Google Shape;1328;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9" name="Google Shape;1329;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30" name="Google Shape;1330;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22"/>
          <p:cNvSpPr txBox="1"/>
          <p:nvPr>
            <p:ph type="title"/>
          </p:nvPr>
        </p:nvSpPr>
        <p:spPr>
          <a:xfrm>
            <a:off x="772790" y="260648"/>
            <a:ext cx="9355657" cy="9483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Internal structure and basic operation of microprocessor</a:t>
            </a:r>
            <a:endParaRPr b="1" sz="3200">
              <a:solidFill>
                <a:srgbClr val="FF0000"/>
              </a:solidFill>
              <a:latin typeface="Times New Roman"/>
              <a:ea typeface="Times New Roman"/>
              <a:cs typeface="Times New Roman"/>
              <a:sym typeface="Times New Roman"/>
            </a:endParaRPr>
          </a:p>
        </p:txBody>
      </p:sp>
      <p:sp>
        <p:nvSpPr>
          <p:cNvPr id="1336" name="Google Shape;1336;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37" name="Google Shape;1337;p122"/>
          <p:cNvGrpSpPr/>
          <p:nvPr/>
        </p:nvGrpSpPr>
        <p:grpSpPr>
          <a:xfrm>
            <a:off x="1127448" y="1772816"/>
            <a:ext cx="9721080" cy="3780259"/>
            <a:chOff x="3861" y="10984"/>
            <a:chExt cx="4707" cy="2700"/>
          </a:xfrm>
        </p:grpSpPr>
        <p:sp>
          <p:nvSpPr>
            <p:cNvPr id="1338" name="Google Shape;1338;p122"/>
            <p:cNvSpPr txBox="1"/>
            <p:nvPr/>
          </p:nvSpPr>
          <p:spPr>
            <a:xfrm>
              <a:off x="3861" y="10984"/>
              <a:ext cx="1260" cy="14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39800" lIns="79600" spcFirstLastPara="1" rIns="79600" wrap="square" tIns="398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ALU</a:t>
              </a:r>
              <a:endParaRPr/>
            </a:p>
          </p:txBody>
        </p:sp>
        <p:sp>
          <p:nvSpPr>
            <p:cNvPr id="1339" name="Google Shape;1339;p122"/>
            <p:cNvSpPr txBox="1"/>
            <p:nvPr/>
          </p:nvSpPr>
          <p:spPr>
            <a:xfrm>
              <a:off x="5121" y="10984"/>
              <a:ext cx="1260" cy="14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39800" lIns="79600" spcFirstLastPara="1" rIns="79600" wrap="square" tIns="398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Register Section</a:t>
              </a:r>
              <a:endParaRPr/>
            </a:p>
          </p:txBody>
        </p:sp>
        <p:sp>
          <p:nvSpPr>
            <p:cNvPr id="1340" name="Google Shape;1340;p122"/>
            <p:cNvSpPr txBox="1"/>
            <p:nvPr/>
          </p:nvSpPr>
          <p:spPr>
            <a:xfrm>
              <a:off x="3861" y="12424"/>
              <a:ext cx="2520" cy="9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39800" lIns="79600" spcFirstLastPara="1" rIns="79600" wrap="square" tIns="398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Control and timing section</a:t>
              </a:r>
              <a:endParaRPr/>
            </a:p>
          </p:txBody>
        </p:sp>
        <p:sp>
          <p:nvSpPr>
            <p:cNvPr id="1341" name="Google Shape;1341;p122"/>
            <p:cNvSpPr/>
            <p:nvPr/>
          </p:nvSpPr>
          <p:spPr>
            <a:xfrm>
              <a:off x="6408" y="10984"/>
              <a:ext cx="2133" cy="694"/>
            </a:xfrm>
            <a:prstGeom prst="rightArrow">
              <a:avLst>
                <a:gd fmla="val 50000" name="adj1"/>
                <a:gd fmla="val 76837" name="adj2"/>
              </a:avLst>
            </a:prstGeom>
            <a:solidFill>
              <a:srgbClr val="FBE4D4"/>
            </a:solidFill>
            <a:ln cap="flat" cmpd="sng" w="9525">
              <a:solidFill>
                <a:srgbClr val="000000"/>
              </a:solidFill>
              <a:prstDash val="solid"/>
              <a:miter lim="800000"/>
              <a:headEnd len="sm" w="sm" type="none"/>
              <a:tailEnd len="sm" w="sm" type="none"/>
            </a:ln>
          </p:spPr>
          <p:txBody>
            <a:bodyPr anchorCtr="0" anchor="t" bIns="39800" lIns="79600" spcFirstLastPara="1" rIns="79600" wrap="square" tIns="398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342" name="Google Shape;1342;p122"/>
            <p:cNvSpPr/>
            <p:nvPr/>
          </p:nvSpPr>
          <p:spPr>
            <a:xfrm>
              <a:off x="6408" y="11678"/>
              <a:ext cx="2160" cy="746"/>
            </a:xfrm>
            <a:prstGeom prst="leftRightArrow">
              <a:avLst>
                <a:gd fmla="val 50000" name="adj1"/>
                <a:gd fmla="val 57909" name="adj2"/>
              </a:avLst>
            </a:prstGeom>
            <a:solidFill>
              <a:srgbClr val="EDEDED"/>
            </a:solidFill>
            <a:ln cap="flat" cmpd="sng" w="9525">
              <a:solidFill>
                <a:srgbClr val="000000"/>
              </a:solidFill>
              <a:prstDash val="solid"/>
              <a:miter lim="800000"/>
              <a:headEnd len="sm" w="sm" type="none"/>
              <a:tailEnd len="sm" w="sm" type="none"/>
            </a:ln>
          </p:spPr>
          <p:txBody>
            <a:bodyPr anchorCtr="0" anchor="t" bIns="39800" lIns="79600" spcFirstLastPara="1" rIns="79600" wrap="square" tIns="398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343" name="Google Shape;1343;p122"/>
            <p:cNvSpPr/>
            <p:nvPr/>
          </p:nvSpPr>
          <p:spPr>
            <a:xfrm>
              <a:off x="6381" y="12604"/>
              <a:ext cx="2152" cy="720"/>
            </a:xfrm>
            <a:prstGeom prst="leftRightArrow">
              <a:avLst>
                <a:gd fmla="val 50000" name="adj1"/>
                <a:gd fmla="val 60000" name="adj2"/>
              </a:avLst>
            </a:prstGeom>
            <a:solidFill>
              <a:srgbClr val="EDEDED"/>
            </a:solidFill>
            <a:ln cap="flat" cmpd="sng" w="9525">
              <a:solidFill>
                <a:srgbClr val="000000"/>
              </a:solidFill>
              <a:prstDash val="solid"/>
              <a:miter lim="800000"/>
              <a:headEnd len="sm" w="sm" type="none"/>
              <a:tailEnd len="sm" w="sm" type="none"/>
            </a:ln>
          </p:spPr>
          <p:txBody>
            <a:bodyPr anchorCtr="0" anchor="t" bIns="39800" lIns="79600" spcFirstLastPara="1" rIns="79600" wrap="square" tIns="398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344" name="Google Shape;1344;p122"/>
            <p:cNvSpPr txBox="1"/>
            <p:nvPr/>
          </p:nvSpPr>
          <p:spPr>
            <a:xfrm>
              <a:off x="6741" y="11164"/>
              <a:ext cx="1396" cy="360"/>
            </a:xfrm>
            <a:prstGeom prst="rect">
              <a:avLst/>
            </a:prstGeom>
            <a:noFill/>
            <a:ln>
              <a:noFill/>
            </a:ln>
          </p:spPr>
          <p:txBody>
            <a:bodyPr anchorCtr="0" anchor="t" bIns="39800" lIns="79600" spcFirstLastPara="1" rIns="79600" wrap="square" tIns="398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Address bus</a:t>
              </a:r>
              <a:endParaRPr/>
            </a:p>
          </p:txBody>
        </p:sp>
        <p:sp>
          <p:nvSpPr>
            <p:cNvPr id="1345" name="Google Shape;1345;p122"/>
            <p:cNvSpPr txBox="1"/>
            <p:nvPr/>
          </p:nvSpPr>
          <p:spPr>
            <a:xfrm>
              <a:off x="6741" y="11884"/>
              <a:ext cx="1260" cy="359"/>
            </a:xfrm>
            <a:prstGeom prst="rect">
              <a:avLst/>
            </a:prstGeom>
            <a:solidFill>
              <a:srgbClr val="EDEDED"/>
            </a:solidFill>
            <a:ln>
              <a:noFill/>
            </a:ln>
          </p:spPr>
          <p:txBody>
            <a:bodyPr anchorCtr="0" anchor="t" bIns="39800" lIns="79600" spcFirstLastPara="1" rIns="79600" wrap="square" tIns="398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Data bus</a:t>
              </a:r>
              <a:endParaRPr/>
            </a:p>
          </p:txBody>
        </p:sp>
        <p:sp>
          <p:nvSpPr>
            <p:cNvPr id="1346" name="Google Shape;1346;p122"/>
            <p:cNvSpPr txBox="1"/>
            <p:nvPr/>
          </p:nvSpPr>
          <p:spPr>
            <a:xfrm>
              <a:off x="6741" y="12784"/>
              <a:ext cx="1578" cy="360"/>
            </a:xfrm>
            <a:prstGeom prst="rect">
              <a:avLst/>
            </a:prstGeom>
            <a:noFill/>
            <a:ln>
              <a:noFill/>
            </a:ln>
          </p:spPr>
          <p:txBody>
            <a:bodyPr anchorCtr="0" anchor="t" bIns="39800" lIns="79600" spcFirstLastPara="1" rIns="79600" wrap="square" tIns="398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Control</a:t>
              </a: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bus</a:t>
              </a:r>
              <a:endParaRPr/>
            </a:p>
          </p:txBody>
        </p:sp>
        <p:sp>
          <p:nvSpPr>
            <p:cNvPr id="1347" name="Google Shape;1347;p122"/>
            <p:cNvSpPr txBox="1"/>
            <p:nvPr/>
          </p:nvSpPr>
          <p:spPr>
            <a:xfrm>
              <a:off x="4041" y="13324"/>
              <a:ext cx="2340" cy="360"/>
            </a:xfrm>
            <a:prstGeom prst="rect">
              <a:avLst/>
            </a:prstGeom>
            <a:noFill/>
            <a:ln>
              <a:noFill/>
            </a:ln>
          </p:spPr>
          <p:txBody>
            <a:bodyPr anchorCtr="0" anchor="t" bIns="39800" lIns="79600" spcFirstLastPara="1" rIns="79600" wrap="square" tIns="398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348" name="Google Shape;1348;p122"/>
          <p:cNvSpPr txBox="1"/>
          <p:nvPr/>
        </p:nvSpPr>
        <p:spPr>
          <a:xfrm>
            <a:off x="2952751" y="5786439"/>
            <a:ext cx="6786563"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Arial"/>
                <a:ea typeface="Arial"/>
                <a:cs typeface="Arial"/>
                <a:sym typeface="Arial"/>
              </a:rPr>
              <a:t>Block diagram of a </a:t>
            </a:r>
            <a:r>
              <a:rPr b="1" lang="en-US" sz="2800">
                <a:solidFill>
                  <a:srgbClr val="FF0000"/>
                </a:solidFill>
                <a:latin typeface="Times New Roman"/>
                <a:ea typeface="Times New Roman"/>
                <a:cs typeface="Times New Roman"/>
                <a:sym typeface="Times New Roman"/>
              </a:rPr>
              <a:t>Microprocessor</a:t>
            </a:r>
            <a:endParaRPr/>
          </a:p>
        </p:txBody>
      </p:sp>
      <p:sp>
        <p:nvSpPr>
          <p:cNvPr id="1349" name="Google Shape;1349;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50" name="Google Shape;1350;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581400" y="915242"/>
            <a:ext cx="3429635" cy="68993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Functions</a:t>
            </a:r>
            <a:endParaRPr b="1">
              <a:latin typeface="Times New Roman"/>
              <a:ea typeface="Times New Roman"/>
              <a:cs typeface="Times New Roman"/>
              <a:sym typeface="Times New Roman"/>
            </a:endParaRPr>
          </a:p>
        </p:txBody>
      </p:sp>
      <p:sp>
        <p:nvSpPr>
          <p:cNvPr id="188" name="Google Shape;188;p24"/>
          <p:cNvSpPr txBox="1"/>
          <p:nvPr/>
        </p:nvSpPr>
        <p:spPr>
          <a:xfrm>
            <a:off x="2059940" y="1810702"/>
            <a:ext cx="4808855" cy="442595"/>
          </a:xfrm>
          <a:prstGeom prst="rect">
            <a:avLst/>
          </a:prstGeom>
          <a:noFill/>
          <a:ln>
            <a:noFill/>
          </a:ln>
        </p:spPr>
        <p:txBody>
          <a:bodyPr anchorCtr="0" anchor="t" bIns="0" lIns="0" spcFirstLastPara="1" rIns="0" wrap="square" tIns="12050">
            <a:spAutoFit/>
          </a:bodyPr>
          <a:lstStyle/>
          <a:p>
            <a:pPr indent="-342900" lvl="0" marL="355600" marR="0" rtl="0" algn="l">
              <a:lnSpc>
                <a:spcPct val="100000"/>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ALL computer functions are:</a:t>
            </a:r>
            <a:endParaRPr sz="2800">
              <a:solidFill>
                <a:schemeClr val="dk1"/>
              </a:solidFill>
              <a:latin typeface="Times New Roman"/>
              <a:ea typeface="Times New Roman"/>
              <a:cs typeface="Times New Roman"/>
              <a:sym typeface="Times New Roman"/>
            </a:endParaRPr>
          </a:p>
        </p:txBody>
      </p:sp>
      <p:sp>
        <p:nvSpPr>
          <p:cNvPr id="189" name="Google Shape;189;p24"/>
          <p:cNvSpPr txBox="1"/>
          <p:nvPr/>
        </p:nvSpPr>
        <p:spPr>
          <a:xfrm>
            <a:off x="2207569" y="2748470"/>
            <a:ext cx="3750636" cy="2078990"/>
          </a:xfrm>
          <a:prstGeom prst="rect">
            <a:avLst/>
          </a:prstGeom>
          <a:noFill/>
          <a:ln>
            <a:noFill/>
          </a:ln>
        </p:spPr>
        <p:txBody>
          <a:bodyPr anchorCtr="0" anchor="t" bIns="0" lIns="0" spcFirstLastPara="1" rIns="0" wrap="square" tIns="97775">
            <a:spAutoFit/>
          </a:bodyPr>
          <a:lstStyle/>
          <a:p>
            <a:pPr indent="-285750" lvl="0" marL="298450" marR="0" rtl="0" algn="l">
              <a:lnSpc>
                <a:spcPct val="100000"/>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Data PROCESSING</a:t>
            </a:r>
            <a:endParaRPr sz="2800">
              <a:solidFill>
                <a:schemeClr val="dk1"/>
              </a:solidFill>
              <a:latin typeface="Times New Roman"/>
              <a:ea typeface="Times New Roman"/>
              <a:cs typeface="Times New Roman"/>
              <a:sym typeface="Times New Roman"/>
            </a:endParaRPr>
          </a:p>
          <a:p>
            <a:pPr indent="-285750" lvl="0" marL="298450" marR="0" rtl="0" algn="l">
              <a:lnSpc>
                <a:spcPct val="100000"/>
              </a:lnSpc>
              <a:spcBef>
                <a:spcPts val="67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Data STORAGE</a:t>
            </a:r>
            <a:endParaRPr sz="2800">
              <a:solidFill>
                <a:schemeClr val="dk1"/>
              </a:solidFill>
              <a:latin typeface="Times New Roman"/>
              <a:ea typeface="Times New Roman"/>
              <a:cs typeface="Times New Roman"/>
              <a:sym typeface="Times New Roman"/>
            </a:endParaRPr>
          </a:p>
          <a:p>
            <a:pPr indent="-285750" lvl="0" marL="298450" marR="0" rtl="0" algn="l">
              <a:lnSpc>
                <a:spcPct val="100000"/>
              </a:lnSpc>
              <a:spcBef>
                <a:spcPts val="67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Data MOVEMENT</a:t>
            </a:r>
            <a:endParaRPr sz="2800">
              <a:solidFill>
                <a:schemeClr val="dk1"/>
              </a:solidFill>
              <a:latin typeface="Times New Roman"/>
              <a:ea typeface="Times New Roman"/>
              <a:cs typeface="Times New Roman"/>
              <a:sym typeface="Times New Roman"/>
            </a:endParaRPr>
          </a:p>
          <a:p>
            <a:pPr indent="-285750" lvl="0" marL="298450" marR="0" rtl="0" algn="l">
              <a:lnSpc>
                <a:spcPct val="100000"/>
              </a:lnSpc>
              <a:spcBef>
                <a:spcPts val="67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CONTROL</a:t>
            </a:r>
            <a:endParaRPr sz="2800">
              <a:solidFill>
                <a:schemeClr val="dk1"/>
              </a:solidFill>
              <a:latin typeface="Times New Roman"/>
              <a:ea typeface="Times New Roman"/>
              <a:cs typeface="Times New Roman"/>
              <a:sym typeface="Times New Roman"/>
            </a:endParaRPr>
          </a:p>
        </p:txBody>
      </p:sp>
      <p:grpSp>
        <p:nvGrpSpPr>
          <p:cNvPr id="190" name="Google Shape;190;p24"/>
          <p:cNvGrpSpPr/>
          <p:nvPr/>
        </p:nvGrpSpPr>
        <p:grpSpPr>
          <a:xfrm>
            <a:off x="6319837" y="3464356"/>
            <a:ext cx="2828925" cy="476250"/>
            <a:chOff x="4795837" y="3464356"/>
            <a:chExt cx="2828925" cy="476250"/>
          </a:xfrm>
        </p:grpSpPr>
        <p:sp>
          <p:nvSpPr>
            <p:cNvPr id="191" name="Google Shape;191;p24"/>
            <p:cNvSpPr/>
            <p:nvPr/>
          </p:nvSpPr>
          <p:spPr>
            <a:xfrm>
              <a:off x="4800600" y="3468623"/>
              <a:ext cx="2819400" cy="467995"/>
            </a:xfrm>
            <a:custGeom>
              <a:rect b="b" l="l" r="r" t="t"/>
              <a:pathLst>
                <a:path extrusionOk="0" h="467995" w="2819400">
                  <a:moveTo>
                    <a:pt x="2819400" y="467868"/>
                  </a:moveTo>
                  <a:lnTo>
                    <a:pt x="0" y="467868"/>
                  </a:lnTo>
                  <a:lnTo>
                    <a:pt x="0" y="0"/>
                  </a:lnTo>
                  <a:lnTo>
                    <a:pt x="2819400" y="0"/>
                  </a:lnTo>
                  <a:lnTo>
                    <a:pt x="2819400" y="467868"/>
                  </a:lnTo>
                  <a:close/>
                </a:path>
              </a:pathLst>
            </a:custGeom>
            <a:solidFill>
              <a:srgbClr val="FFFF99"/>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2" name="Google Shape;192;p24"/>
            <p:cNvSpPr/>
            <p:nvPr/>
          </p:nvSpPr>
          <p:spPr>
            <a:xfrm>
              <a:off x="4795837" y="3464356"/>
              <a:ext cx="2828925" cy="476250"/>
            </a:xfrm>
            <a:custGeom>
              <a:rect b="b" l="l" r="r" t="t"/>
              <a:pathLst>
                <a:path extrusionOk="0" h="476250" w="2828925">
                  <a:moveTo>
                    <a:pt x="2828925" y="476250"/>
                  </a:moveTo>
                  <a:lnTo>
                    <a:pt x="0" y="476250"/>
                  </a:lnTo>
                  <a:lnTo>
                    <a:pt x="0" y="0"/>
                  </a:lnTo>
                  <a:lnTo>
                    <a:pt x="2828925" y="0"/>
                  </a:lnTo>
                  <a:lnTo>
                    <a:pt x="2828925" y="4762"/>
                  </a:lnTo>
                  <a:lnTo>
                    <a:pt x="9525" y="4762"/>
                  </a:lnTo>
                  <a:lnTo>
                    <a:pt x="4762" y="9525"/>
                  </a:lnTo>
                  <a:lnTo>
                    <a:pt x="9525" y="9525"/>
                  </a:lnTo>
                  <a:lnTo>
                    <a:pt x="9525" y="466725"/>
                  </a:lnTo>
                  <a:lnTo>
                    <a:pt x="4762" y="466725"/>
                  </a:lnTo>
                  <a:lnTo>
                    <a:pt x="9525" y="471487"/>
                  </a:lnTo>
                  <a:lnTo>
                    <a:pt x="2828925" y="471487"/>
                  </a:lnTo>
                  <a:lnTo>
                    <a:pt x="2828925" y="476250"/>
                  </a:lnTo>
                  <a:close/>
                </a:path>
                <a:path extrusionOk="0" h="476250" w="2828925">
                  <a:moveTo>
                    <a:pt x="9525" y="9525"/>
                  </a:moveTo>
                  <a:lnTo>
                    <a:pt x="4762" y="9525"/>
                  </a:lnTo>
                  <a:lnTo>
                    <a:pt x="9525" y="4762"/>
                  </a:lnTo>
                  <a:lnTo>
                    <a:pt x="9525" y="9525"/>
                  </a:lnTo>
                  <a:close/>
                </a:path>
                <a:path extrusionOk="0" h="476250" w="2828925">
                  <a:moveTo>
                    <a:pt x="2819400" y="9525"/>
                  </a:moveTo>
                  <a:lnTo>
                    <a:pt x="9525" y="9525"/>
                  </a:lnTo>
                  <a:lnTo>
                    <a:pt x="9525" y="4762"/>
                  </a:lnTo>
                  <a:lnTo>
                    <a:pt x="2819400" y="4762"/>
                  </a:lnTo>
                  <a:lnTo>
                    <a:pt x="2819400" y="9525"/>
                  </a:lnTo>
                  <a:close/>
                </a:path>
                <a:path extrusionOk="0" h="476250" w="2828925">
                  <a:moveTo>
                    <a:pt x="2819400" y="471487"/>
                  </a:moveTo>
                  <a:lnTo>
                    <a:pt x="2819400" y="4762"/>
                  </a:lnTo>
                  <a:lnTo>
                    <a:pt x="2824162" y="9525"/>
                  </a:lnTo>
                  <a:lnTo>
                    <a:pt x="2828925" y="9525"/>
                  </a:lnTo>
                  <a:lnTo>
                    <a:pt x="2828925" y="466725"/>
                  </a:lnTo>
                  <a:lnTo>
                    <a:pt x="2824162" y="466725"/>
                  </a:lnTo>
                  <a:lnTo>
                    <a:pt x="2819400" y="471487"/>
                  </a:lnTo>
                  <a:close/>
                </a:path>
                <a:path extrusionOk="0" h="476250" w="2828925">
                  <a:moveTo>
                    <a:pt x="2828925" y="9525"/>
                  </a:moveTo>
                  <a:lnTo>
                    <a:pt x="2824162" y="9525"/>
                  </a:lnTo>
                  <a:lnTo>
                    <a:pt x="2819400" y="4762"/>
                  </a:lnTo>
                  <a:lnTo>
                    <a:pt x="2828925" y="4762"/>
                  </a:lnTo>
                  <a:lnTo>
                    <a:pt x="2828925" y="9525"/>
                  </a:lnTo>
                  <a:close/>
                </a:path>
                <a:path extrusionOk="0" h="476250" w="2828925">
                  <a:moveTo>
                    <a:pt x="9525" y="471487"/>
                  </a:moveTo>
                  <a:lnTo>
                    <a:pt x="4762" y="466725"/>
                  </a:lnTo>
                  <a:lnTo>
                    <a:pt x="9525" y="466725"/>
                  </a:lnTo>
                  <a:lnTo>
                    <a:pt x="9525" y="471487"/>
                  </a:lnTo>
                  <a:close/>
                </a:path>
                <a:path extrusionOk="0" h="476250" w="2828925">
                  <a:moveTo>
                    <a:pt x="2819400" y="471487"/>
                  </a:moveTo>
                  <a:lnTo>
                    <a:pt x="9525" y="471487"/>
                  </a:lnTo>
                  <a:lnTo>
                    <a:pt x="9525" y="466725"/>
                  </a:lnTo>
                  <a:lnTo>
                    <a:pt x="2819400" y="466725"/>
                  </a:lnTo>
                  <a:lnTo>
                    <a:pt x="2819400" y="471487"/>
                  </a:lnTo>
                  <a:close/>
                </a:path>
                <a:path extrusionOk="0" h="476250" w="2828925">
                  <a:moveTo>
                    <a:pt x="2828925" y="471487"/>
                  </a:moveTo>
                  <a:lnTo>
                    <a:pt x="2819400" y="471487"/>
                  </a:lnTo>
                  <a:lnTo>
                    <a:pt x="2824162" y="466725"/>
                  </a:lnTo>
                  <a:lnTo>
                    <a:pt x="2828925" y="466725"/>
                  </a:lnTo>
                  <a:lnTo>
                    <a:pt x="2828925" y="471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93" name="Google Shape;193;p24"/>
          <p:cNvSpPr txBox="1"/>
          <p:nvPr/>
        </p:nvSpPr>
        <p:spPr>
          <a:xfrm>
            <a:off x="6324600" y="3468623"/>
            <a:ext cx="2819400" cy="396240"/>
          </a:xfrm>
          <a:prstGeom prst="rect">
            <a:avLst/>
          </a:prstGeom>
          <a:noFill/>
          <a:ln>
            <a:noFill/>
          </a:ln>
        </p:spPr>
        <p:txBody>
          <a:bodyPr anchorCtr="0" anchor="t" bIns="0" lIns="0" spcFirstLastPara="1" rIns="0" wrap="square" tIns="27300">
            <a:spAutoFit/>
          </a:bodyPr>
          <a:lstStyle/>
          <a:p>
            <a:pPr indent="0" lvl="0" marL="155575"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Data	=	Information</a:t>
            </a:r>
            <a:endParaRPr sz="2400">
              <a:solidFill>
                <a:schemeClr val="dk1"/>
              </a:solidFill>
              <a:latin typeface="Times New Roman"/>
              <a:ea typeface="Times New Roman"/>
              <a:cs typeface="Times New Roman"/>
              <a:sym typeface="Times New Roman"/>
            </a:endParaRPr>
          </a:p>
        </p:txBody>
      </p:sp>
      <p:sp>
        <p:nvSpPr>
          <p:cNvPr id="194" name="Google Shape;194;p24"/>
          <p:cNvSpPr/>
          <p:nvPr/>
        </p:nvSpPr>
        <p:spPr>
          <a:xfrm>
            <a:off x="5562549" y="2940481"/>
            <a:ext cx="610235" cy="1447800"/>
          </a:xfrm>
          <a:custGeom>
            <a:rect b="b" l="l" r="r" t="t"/>
            <a:pathLst>
              <a:path extrusionOk="0" h="1447800" w="610235">
                <a:moveTo>
                  <a:pt x="146392" y="12700"/>
                </a:moveTo>
                <a:lnTo>
                  <a:pt x="75793" y="12700"/>
                </a:lnTo>
                <a:lnTo>
                  <a:pt x="61048" y="0"/>
                </a:lnTo>
                <a:lnTo>
                  <a:pt x="133134" y="0"/>
                </a:lnTo>
                <a:lnTo>
                  <a:pt x="146392" y="12700"/>
                </a:lnTo>
                <a:close/>
              </a:path>
              <a:path extrusionOk="0" h="1447800" w="610235">
                <a:moveTo>
                  <a:pt x="195478" y="25400"/>
                </a:moveTo>
                <a:lnTo>
                  <a:pt x="157048" y="25400"/>
                </a:lnTo>
                <a:lnTo>
                  <a:pt x="144284" y="12700"/>
                </a:lnTo>
                <a:lnTo>
                  <a:pt x="183832" y="12700"/>
                </a:lnTo>
                <a:lnTo>
                  <a:pt x="195478" y="25400"/>
                </a:lnTo>
                <a:close/>
              </a:path>
              <a:path extrusionOk="0" h="1447800" w="610235">
                <a:moveTo>
                  <a:pt x="227647" y="38100"/>
                </a:moveTo>
                <a:lnTo>
                  <a:pt x="203441" y="38100"/>
                </a:lnTo>
                <a:lnTo>
                  <a:pt x="192392" y="25400"/>
                </a:lnTo>
                <a:lnTo>
                  <a:pt x="217398" y="25400"/>
                </a:lnTo>
                <a:lnTo>
                  <a:pt x="227647" y="38100"/>
                </a:lnTo>
                <a:close/>
              </a:path>
              <a:path extrusionOk="0" h="1447800" w="610235">
                <a:moveTo>
                  <a:pt x="255117" y="50800"/>
                </a:moveTo>
                <a:lnTo>
                  <a:pt x="233273" y="50800"/>
                </a:lnTo>
                <a:lnTo>
                  <a:pt x="223685" y="38100"/>
                </a:lnTo>
                <a:lnTo>
                  <a:pt x="246443" y="38100"/>
                </a:lnTo>
                <a:lnTo>
                  <a:pt x="255117" y="50800"/>
                </a:lnTo>
                <a:close/>
              </a:path>
              <a:path extrusionOk="0" h="1447800" w="610235">
                <a:moveTo>
                  <a:pt x="270979" y="63500"/>
                </a:moveTo>
                <a:lnTo>
                  <a:pt x="258216" y="63500"/>
                </a:lnTo>
                <a:lnTo>
                  <a:pt x="250291" y="50800"/>
                </a:lnTo>
                <a:lnTo>
                  <a:pt x="263423" y="50800"/>
                </a:lnTo>
                <a:lnTo>
                  <a:pt x="270979" y="63500"/>
                </a:lnTo>
                <a:close/>
              </a:path>
              <a:path extrusionOk="0" h="1447800" w="610235">
                <a:moveTo>
                  <a:pt x="289979" y="76200"/>
                </a:moveTo>
                <a:lnTo>
                  <a:pt x="271881" y="76200"/>
                </a:lnTo>
                <a:lnTo>
                  <a:pt x="265150" y="63500"/>
                </a:lnTo>
                <a:lnTo>
                  <a:pt x="284276" y="63500"/>
                </a:lnTo>
                <a:lnTo>
                  <a:pt x="289979" y="76200"/>
                </a:lnTo>
                <a:close/>
              </a:path>
              <a:path extrusionOk="0" h="1447800" w="610235">
                <a:moveTo>
                  <a:pt x="299313" y="88900"/>
                </a:moveTo>
                <a:lnTo>
                  <a:pt x="287528" y="88900"/>
                </a:lnTo>
                <a:lnTo>
                  <a:pt x="282740" y="76200"/>
                </a:lnTo>
                <a:lnTo>
                  <a:pt x="295021" y="76200"/>
                </a:lnTo>
                <a:lnTo>
                  <a:pt x="299313" y="88900"/>
                </a:lnTo>
                <a:close/>
              </a:path>
              <a:path extrusionOk="0" h="1447800" w="610235">
                <a:moveTo>
                  <a:pt x="304380" y="101600"/>
                </a:moveTo>
                <a:lnTo>
                  <a:pt x="294487" y="101600"/>
                </a:lnTo>
                <a:lnTo>
                  <a:pt x="292874" y="88900"/>
                </a:lnTo>
                <a:lnTo>
                  <a:pt x="302945" y="88900"/>
                </a:lnTo>
                <a:lnTo>
                  <a:pt x="304380" y="101600"/>
                </a:lnTo>
                <a:close/>
              </a:path>
              <a:path extrusionOk="0" h="1447800" w="610235">
                <a:moveTo>
                  <a:pt x="298704" y="114300"/>
                </a:moveTo>
                <a:lnTo>
                  <a:pt x="297827" y="101600"/>
                </a:lnTo>
                <a:lnTo>
                  <a:pt x="298627" y="101600"/>
                </a:lnTo>
                <a:lnTo>
                  <a:pt x="298704" y="114300"/>
                </a:lnTo>
                <a:close/>
              </a:path>
              <a:path extrusionOk="0" h="1447800" w="610235">
                <a:moveTo>
                  <a:pt x="308610" y="114300"/>
                </a:moveTo>
                <a:lnTo>
                  <a:pt x="299313" y="114300"/>
                </a:lnTo>
                <a:lnTo>
                  <a:pt x="298627" y="101600"/>
                </a:lnTo>
                <a:lnTo>
                  <a:pt x="307924" y="101600"/>
                </a:lnTo>
                <a:lnTo>
                  <a:pt x="308610" y="114300"/>
                </a:lnTo>
                <a:close/>
              </a:path>
              <a:path extrusionOk="0" h="1447800" w="610235">
                <a:moveTo>
                  <a:pt x="309714" y="609600"/>
                </a:moveTo>
                <a:lnTo>
                  <a:pt x="300189" y="609600"/>
                </a:lnTo>
                <a:lnTo>
                  <a:pt x="300088" y="114300"/>
                </a:lnTo>
                <a:lnTo>
                  <a:pt x="309613" y="114300"/>
                </a:lnTo>
                <a:lnTo>
                  <a:pt x="309714" y="609600"/>
                </a:lnTo>
                <a:close/>
              </a:path>
              <a:path extrusionOk="0" h="1447800" w="610235">
                <a:moveTo>
                  <a:pt x="312851" y="622300"/>
                </a:moveTo>
                <a:lnTo>
                  <a:pt x="302806" y="622300"/>
                </a:lnTo>
                <a:lnTo>
                  <a:pt x="301777" y="609600"/>
                </a:lnTo>
                <a:lnTo>
                  <a:pt x="311785" y="609600"/>
                </a:lnTo>
                <a:lnTo>
                  <a:pt x="312851" y="622300"/>
                </a:lnTo>
                <a:close/>
              </a:path>
              <a:path extrusionOk="0" h="1447800" w="610235">
                <a:moveTo>
                  <a:pt x="318503" y="635000"/>
                </a:moveTo>
                <a:lnTo>
                  <a:pt x="308483" y="635000"/>
                </a:lnTo>
                <a:lnTo>
                  <a:pt x="306755" y="622300"/>
                </a:lnTo>
                <a:lnTo>
                  <a:pt x="316712" y="622300"/>
                </a:lnTo>
                <a:lnTo>
                  <a:pt x="318503" y="635000"/>
                </a:lnTo>
                <a:close/>
              </a:path>
              <a:path extrusionOk="0" h="1447800" w="610235">
                <a:moveTo>
                  <a:pt x="332181" y="647700"/>
                </a:moveTo>
                <a:lnTo>
                  <a:pt x="319722" y="647700"/>
                </a:lnTo>
                <a:lnTo>
                  <a:pt x="314680" y="635000"/>
                </a:lnTo>
                <a:lnTo>
                  <a:pt x="326720" y="635000"/>
                </a:lnTo>
                <a:lnTo>
                  <a:pt x="332181" y="647700"/>
                </a:lnTo>
                <a:close/>
              </a:path>
              <a:path extrusionOk="0" h="1447800" w="610235">
                <a:moveTo>
                  <a:pt x="344550" y="660400"/>
                </a:moveTo>
                <a:lnTo>
                  <a:pt x="331774" y="660400"/>
                </a:lnTo>
                <a:lnTo>
                  <a:pt x="325424" y="647700"/>
                </a:lnTo>
                <a:lnTo>
                  <a:pt x="337820" y="647700"/>
                </a:lnTo>
                <a:lnTo>
                  <a:pt x="344550" y="660400"/>
                </a:lnTo>
                <a:close/>
              </a:path>
              <a:path extrusionOk="0" h="1447800" w="610235">
                <a:moveTo>
                  <a:pt x="367715" y="673100"/>
                </a:moveTo>
                <a:lnTo>
                  <a:pt x="346278" y="673100"/>
                </a:lnTo>
                <a:lnTo>
                  <a:pt x="338721" y="660400"/>
                </a:lnTo>
                <a:lnTo>
                  <a:pt x="359219" y="660400"/>
                </a:lnTo>
                <a:lnTo>
                  <a:pt x="367715" y="673100"/>
                </a:lnTo>
                <a:close/>
              </a:path>
              <a:path extrusionOk="0" h="1447800" w="610235">
                <a:moveTo>
                  <a:pt x="395947" y="685800"/>
                </a:moveTo>
                <a:lnTo>
                  <a:pt x="372313" y="685800"/>
                </a:lnTo>
                <a:lnTo>
                  <a:pt x="363093" y="673100"/>
                </a:lnTo>
                <a:lnTo>
                  <a:pt x="385864" y="673100"/>
                </a:lnTo>
                <a:lnTo>
                  <a:pt x="395947" y="685800"/>
                </a:lnTo>
                <a:close/>
              </a:path>
              <a:path extrusionOk="0" h="1447800" w="610235">
                <a:moveTo>
                  <a:pt x="428701" y="698500"/>
                </a:moveTo>
                <a:lnTo>
                  <a:pt x="403034" y="698500"/>
                </a:lnTo>
                <a:lnTo>
                  <a:pt x="392303" y="685800"/>
                </a:lnTo>
                <a:lnTo>
                  <a:pt x="417182" y="685800"/>
                </a:lnTo>
                <a:lnTo>
                  <a:pt x="428701" y="698500"/>
                </a:lnTo>
                <a:close/>
              </a:path>
              <a:path extrusionOk="0" h="1447800" w="610235">
                <a:moveTo>
                  <a:pt x="478459" y="711200"/>
                </a:moveTo>
                <a:lnTo>
                  <a:pt x="437946" y="711200"/>
                </a:lnTo>
                <a:lnTo>
                  <a:pt x="425869" y="698500"/>
                </a:lnTo>
                <a:lnTo>
                  <a:pt x="465315" y="698500"/>
                </a:lnTo>
                <a:lnTo>
                  <a:pt x="478459" y="711200"/>
                </a:lnTo>
                <a:close/>
              </a:path>
              <a:path extrusionOk="0" h="1447800" w="610235">
                <a:moveTo>
                  <a:pt x="609701" y="723900"/>
                </a:moveTo>
                <a:lnTo>
                  <a:pt x="504113" y="723900"/>
                </a:lnTo>
                <a:lnTo>
                  <a:pt x="490169" y="711200"/>
                </a:lnTo>
                <a:lnTo>
                  <a:pt x="594017" y="711200"/>
                </a:lnTo>
                <a:lnTo>
                  <a:pt x="609701" y="723900"/>
                </a:lnTo>
                <a:close/>
              </a:path>
              <a:path extrusionOk="0" h="1447800" w="610235">
                <a:moveTo>
                  <a:pt x="533908" y="736600"/>
                </a:moveTo>
                <a:lnTo>
                  <a:pt x="463423" y="736600"/>
                </a:lnTo>
                <a:lnTo>
                  <a:pt x="476669" y="723900"/>
                </a:lnTo>
                <a:lnTo>
                  <a:pt x="548652" y="723900"/>
                </a:lnTo>
                <a:lnTo>
                  <a:pt x="533908" y="736600"/>
                </a:lnTo>
                <a:close/>
              </a:path>
              <a:path extrusionOk="0" h="1447800" w="610235">
                <a:moveTo>
                  <a:pt x="452653" y="749300"/>
                </a:moveTo>
                <a:lnTo>
                  <a:pt x="414350" y="749300"/>
                </a:lnTo>
                <a:lnTo>
                  <a:pt x="425869" y="736600"/>
                </a:lnTo>
                <a:lnTo>
                  <a:pt x="465416" y="736600"/>
                </a:lnTo>
                <a:lnTo>
                  <a:pt x="452653" y="749300"/>
                </a:lnTo>
                <a:close/>
              </a:path>
              <a:path extrusionOk="0" h="1447800" w="610235">
                <a:moveTo>
                  <a:pt x="406260" y="762000"/>
                </a:moveTo>
                <a:lnTo>
                  <a:pt x="382206" y="762000"/>
                </a:lnTo>
                <a:lnTo>
                  <a:pt x="392442" y="749300"/>
                </a:lnTo>
                <a:lnTo>
                  <a:pt x="417309" y="749300"/>
                </a:lnTo>
                <a:lnTo>
                  <a:pt x="406260" y="762000"/>
                </a:lnTo>
                <a:close/>
              </a:path>
              <a:path extrusionOk="0" h="1447800" w="610235">
                <a:moveTo>
                  <a:pt x="376428" y="774700"/>
                </a:moveTo>
                <a:lnTo>
                  <a:pt x="354584" y="774700"/>
                </a:lnTo>
                <a:lnTo>
                  <a:pt x="363258" y="762000"/>
                </a:lnTo>
                <a:lnTo>
                  <a:pt x="386016" y="762000"/>
                </a:lnTo>
                <a:lnTo>
                  <a:pt x="376428" y="774700"/>
                </a:lnTo>
                <a:close/>
              </a:path>
              <a:path extrusionOk="0" h="1447800" w="610235">
                <a:moveTo>
                  <a:pt x="351485" y="787400"/>
                </a:moveTo>
                <a:lnTo>
                  <a:pt x="338937" y="787400"/>
                </a:lnTo>
                <a:lnTo>
                  <a:pt x="346481" y="774700"/>
                </a:lnTo>
                <a:lnTo>
                  <a:pt x="359410" y="774700"/>
                </a:lnTo>
                <a:lnTo>
                  <a:pt x="351485" y="787400"/>
                </a:lnTo>
                <a:close/>
              </a:path>
              <a:path extrusionOk="0" h="1447800" w="610235">
                <a:moveTo>
                  <a:pt x="337820" y="800100"/>
                </a:moveTo>
                <a:lnTo>
                  <a:pt x="319722" y="800100"/>
                </a:lnTo>
                <a:lnTo>
                  <a:pt x="325666" y="787400"/>
                </a:lnTo>
                <a:lnTo>
                  <a:pt x="344550" y="787400"/>
                </a:lnTo>
                <a:lnTo>
                  <a:pt x="337820" y="800100"/>
                </a:lnTo>
                <a:close/>
              </a:path>
              <a:path extrusionOk="0" h="1447800" w="610235">
                <a:moveTo>
                  <a:pt x="322173" y="812800"/>
                </a:moveTo>
                <a:lnTo>
                  <a:pt x="310388" y="812800"/>
                </a:lnTo>
                <a:lnTo>
                  <a:pt x="314680" y="800100"/>
                </a:lnTo>
                <a:lnTo>
                  <a:pt x="326961" y="800100"/>
                </a:lnTo>
                <a:lnTo>
                  <a:pt x="322173" y="812800"/>
                </a:lnTo>
                <a:close/>
              </a:path>
              <a:path extrusionOk="0" h="1447800" w="610235">
                <a:moveTo>
                  <a:pt x="315213" y="825500"/>
                </a:moveTo>
                <a:lnTo>
                  <a:pt x="305320" y="825500"/>
                </a:lnTo>
                <a:lnTo>
                  <a:pt x="306870" y="812800"/>
                </a:lnTo>
                <a:lnTo>
                  <a:pt x="316826" y="812800"/>
                </a:lnTo>
                <a:lnTo>
                  <a:pt x="315213" y="825500"/>
                </a:lnTo>
                <a:close/>
              </a:path>
              <a:path extrusionOk="0" h="1447800" w="610235">
                <a:moveTo>
                  <a:pt x="310388" y="838200"/>
                </a:moveTo>
                <a:lnTo>
                  <a:pt x="301091" y="838200"/>
                </a:lnTo>
                <a:lnTo>
                  <a:pt x="301853" y="825500"/>
                </a:lnTo>
                <a:lnTo>
                  <a:pt x="311073" y="825500"/>
                </a:lnTo>
                <a:lnTo>
                  <a:pt x="310388" y="838200"/>
                </a:lnTo>
                <a:close/>
              </a:path>
              <a:path extrusionOk="0" h="1447800" w="610235">
                <a:moveTo>
                  <a:pt x="310997" y="838200"/>
                </a:moveTo>
                <a:lnTo>
                  <a:pt x="311073" y="825500"/>
                </a:lnTo>
                <a:lnTo>
                  <a:pt x="311873" y="825500"/>
                </a:lnTo>
                <a:lnTo>
                  <a:pt x="310997" y="838200"/>
                </a:lnTo>
                <a:close/>
              </a:path>
              <a:path extrusionOk="0" h="1447800" w="610235">
                <a:moveTo>
                  <a:pt x="309511" y="1333500"/>
                </a:moveTo>
                <a:lnTo>
                  <a:pt x="299986" y="1333500"/>
                </a:lnTo>
                <a:lnTo>
                  <a:pt x="300088" y="838200"/>
                </a:lnTo>
                <a:lnTo>
                  <a:pt x="309613" y="838200"/>
                </a:lnTo>
                <a:lnTo>
                  <a:pt x="309511" y="1333500"/>
                </a:lnTo>
                <a:close/>
              </a:path>
              <a:path extrusionOk="0" h="1447800" w="610235">
                <a:moveTo>
                  <a:pt x="306895" y="1346200"/>
                </a:moveTo>
                <a:lnTo>
                  <a:pt x="296849" y="1346200"/>
                </a:lnTo>
                <a:lnTo>
                  <a:pt x="297916" y="1333500"/>
                </a:lnTo>
                <a:lnTo>
                  <a:pt x="307848" y="1333500"/>
                </a:lnTo>
                <a:lnTo>
                  <a:pt x="306895" y="1346200"/>
                </a:lnTo>
                <a:close/>
              </a:path>
              <a:path extrusionOk="0" h="1447800" w="610235">
                <a:moveTo>
                  <a:pt x="301104" y="1358900"/>
                </a:moveTo>
                <a:lnTo>
                  <a:pt x="291198" y="1358900"/>
                </a:lnTo>
                <a:lnTo>
                  <a:pt x="292988" y="1346200"/>
                </a:lnTo>
                <a:lnTo>
                  <a:pt x="302831" y="1346200"/>
                </a:lnTo>
                <a:lnTo>
                  <a:pt x="301104" y="1358900"/>
                </a:lnTo>
                <a:close/>
              </a:path>
              <a:path extrusionOk="0" h="1447800" w="610235">
                <a:moveTo>
                  <a:pt x="289979" y="1371600"/>
                </a:moveTo>
                <a:lnTo>
                  <a:pt x="277520" y="1371600"/>
                </a:lnTo>
                <a:lnTo>
                  <a:pt x="282981" y="1358900"/>
                </a:lnTo>
                <a:lnTo>
                  <a:pt x="295021" y="1358900"/>
                </a:lnTo>
                <a:lnTo>
                  <a:pt x="289979" y="1371600"/>
                </a:lnTo>
                <a:close/>
              </a:path>
              <a:path extrusionOk="0" h="1447800" w="610235">
                <a:moveTo>
                  <a:pt x="277710" y="1384300"/>
                </a:moveTo>
                <a:lnTo>
                  <a:pt x="265150" y="1384300"/>
                </a:lnTo>
                <a:lnTo>
                  <a:pt x="271881" y="1371600"/>
                </a:lnTo>
                <a:lnTo>
                  <a:pt x="284035" y="1371600"/>
                </a:lnTo>
                <a:lnTo>
                  <a:pt x="277710" y="1384300"/>
                </a:lnTo>
                <a:close/>
              </a:path>
              <a:path extrusionOk="0" h="1447800" w="610235">
                <a:moveTo>
                  <a:pt x="263220" y="1397000"/>
                </a:moveTo>
                <a:lnTo>
                  <a:pt x="241985" y="1397000"/>
                </a:lnTo>
                <a:lnTo>
                  <a:pt x="250482" y="1384300"/>
                </a:lnTo>
                <a:lnTo>
                  <a:pt x="270763" y="1384300"/>
                </a:lnTo>
                <a:lnTo>
                  <a:pt x="263220" y="1397000"/>
                </a:lnTo>
                <a:close/>
              </a:path>
              <a:path extrusionOk="0" h="1447800" w="610235">
                <a:moveTo>
                  <a:pt x="237223" y="1409700"/>
                </a:moveTo>
                <a:lnTo>
                  <a:pt x="213753" y="1409700"/>
                </a:lnTo>
                <a:lnTo>
                  <a:pt x="223837" y="1397000"/>
                </a:lnTo>
                <a:lnTo>
                  <a:pt x="246443" y="1397000"/>
                </a:lnTo>
                <a:lnTo>
                  <a:pt x="237223" y="1409700"/>
                </a:lnTo>
                <a:close/>
              </a:path>
              <a:path extrusionOk="0" h="1447800" w="610235">
                <a:moveTo>
                  <a:pt x="206540" y="1422400"/>
                </a:moveTo>
                <a:lnTo>
                  <a:pt x="181000" y="1422400"/>
                </a:lnTo>
                <a:lnTo>
                  <a:pt x="192519" y="1409700"/>
                </a:lnTo>
                <a:lnTo>
                  <a:pt x="217258" y="1409700"/>
                </a:lnTo>
                <a:lnTo>
                  <a:pt x="206540" y="1422400"/>
                </a:lnTo>
                <a:close/>
              </a:path>
              <a:path extrusionOk="0" h="1447800" w="610235">
                <a:moveTo>
                  <a:pt x="171640" y="1435100"/>
                </a:moveTo>
                <a:lnTo>
                  <a:pt x="131241" y="1435100"/>
                </a:lnTo>
                <a:lnTo>
                  <a:pt x="144386" y="1422400"/>
                </a:lnTo>
                <a:lnTo>
                  <a:pt x="183705" y="1422400"/>
                </a:lnTo>
                <a:lnTo>
                  <a:pt x="171640" y="1435100"/>
                </a:lnTo>
                <a:close/>
              </a:path>
              <a:path extrusionOk="0" h="1447800" w="610235">
                <a:moveTo>
                  <a:pt x="105486" y="1447800"/>
                </a:moveTo>
                <a:lnTo>
                  <a:pt x="0" y="1447800"/>
                </a:lnTo>
                <a:lnTo>
                  <a:pt x="15684" y="1435100"/>
                </a:lnTo>
                <a:lnTo>
                  <a:pt x="119430" y="1435100"/>
                </a:lnTo>
                <a:lnTo>
                  <a:pt x="105486" y="14478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5" name="Google Shape;195;p24"/>
          <p:cNvSpPr/>
          <p:nvPr/>
        </p:nvSpPr>
        <p:spPr>
          <a:xfrm>
            <a:off x="5638800" y="4686300"/>
            <a:ext cx="609600" cy="76200"/>
          </a:xfrm>
          <a:custGeom>
            <a:rect b="b" l="l" r="r" t="t"/>
            <a:pathLst>
              <a:path extrusionOk="0" h="76200" w="609600">
                <a:moveTo>
                  <a:pt x="533400" y="76200"/>
                </a:moveTo>
                <a:lnTo>
                  <a:pt x="533400" y="0"/>
                </a:lnTo>
                <a:lnTo>
                  <a:pt x="600075" y="33337"/>
                </a:lnTo>
                <a:lnTo>
                  <a:pt x="552450" y="33337"/>
                </a:lnTo>
                <a:lnTo>
                  <a:pt x="552450" y="42862"/>
                </a:lnTo>
                <a:lnTo>
                  <a:pt x="600075" y="42862"/>
                </a:lnTo>
                <a:lnTo>
                  <a:pt x="533400" y="76200"/>
                </a:lnTo>
                <a:close/>
              </a:path>
              <a:path extrusionOk="0" h="76200" w="609600">
                <a:moveTo>
                  <a:pt x="533400" y="42862"/>
                </a:moveTo>
                <a:lnTo>
                  <a:pt x="0" y="42862"/>
                </a:lnTo>
                <a:lnTo>
                  <a:pt x="0" y="33337"/>
                </a:lnTo>
                <a:lnTo>
                  <a:pt x="533400" y="33337"/>
                </a:lnTo>
                <a:lnTo>
                  <a:pt x="533400" y="42862"/>
                </a:lnTo>
                <a:close/>
              </a:path>
              <a:path extrusionOk="0" h="76200" w="609600">
                <a:moveTo>
                  <a:pt x="600075" y="42862"/>
                </a:moveTo>
                <a:lnTo>
                  <a:pt x="552450" y="42862"/>
                </a:lnTo>
                <a:lnTo>
                  <a:pt x="552450" y="33337"/>
                </a:lnTo>
                <a:lnTo>
                  <a:pt x="600075" y="33337"/>
                </a:lnTo>
                <a:lnTo>
                  <a:pt x="609600" y="38100"/>
                </a:lnTo>
                <a:lnTo>
                  <a:pt x="600075" y="428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196" name="Google Shape;196;p24"/>
          <p:cNvGrpSpPr/>
          <p:nvPr/>
        </p:nvGrpSpPr>
        <p:grpSpPr>
          <a:xfrm>
            <a:off x="6319837" y="4262437"/>
            <a:ext cx="2828925" cy="841375"/>
            <a:chOff x="4795837" y="4262437"/>
            <a:chExt cx="2828925" cy="841375"/>
          </a:xfrm>
        </p:grpSpPr>
        <p:sp>
          <p:nvSpPr>
            <p:cNvPr id="197" name="Google Shape;197;p24"/>
            <p:cNvSpPr/>
            <p:nvPr/>
          </p:nvSpPr>
          <p:spPr>
            <a:xfrm>
              <a:off x="4800600" y="4267200"/>
              <a:ext cx="2819400" cy="832485"/>
            </a:xfrm>
            <a:custGeom>
              <a:rect b="b" l="l" r="r" t="t"/>
              <a:pathLst>
                <a:path extrusionOk="0" h="832485" w="2819400">
                  <a:moveTo>
                    <a:pt x="2819400" y="832103"/>
                  </a:moveTo>
                  <a:lnTo>
                    <a:pt x="0" y="832103"/>
                  </a:lnTo>
                  <a:lnTo>
                    <a:pt x="0" y="0"/>
                  </a:lnTo>
                  <a:lnTo>
                    <a:pt x="2819400" y="0"/>
                  </a:lnTo>
                  <a:lnTo>
                    <a:pt x="2819400" y="832103"/>
                  </a:lnTo>
                  <a:close/>
                </a:path>
              </a:pathLst>
            </a:custGeom>
            <a:solidFill>
              <a:srgbClr val="FFFF99"/>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8" name="Google Shape;198;p24"/>
            <p:cNvSpPr/>
            <p:nvPr/>
          </p:nvSpPr>
          <p:spPr>
            <a:xfrm>
              <a:off x="4795837" y="4262437"/>
              <a:ext cx="2828925" cy="841375"/>
            </a:xfrm>
            <a:custGeom>
              <a:rect b="b" l="l" r="r" t="t"/>
              <a:pathLst>
                <a:path extrusionOk="0" h="841375" w="2828925">
                  <a:moveTo>
                    <a:pt x="2828925" y="841375"/>
                  </a:moveTo>
                  <a:lnTo>
                    <a:pt x="0" y="841375"/>
                  </a:lnTo>
                  <a:lnTo>
                    <a:pt x="0" y="0"/>
                  </a:lnTo>
                  <a:lnTo>
                    <a:pt x="2828925" y="0"/>
                  </a:lnTo>
                  <a:lnTo>
                    <a:pt x="2828925" y="4762"/>
                  </a:lnTo>
                  <a:lnTo>
                    <a:pt x="9525" y="4762"/>
                  </a:lnTo>
                  <a:lnTo>
                    <a:pt x="4762" y="9525"/>
                  </a:lnTo>
                  <a:lnTo>
                    <a:pt x="9525" y="9525"/>
                  </a:lnTo>
                  <a:lnTo>
                    <a:pt x="9525" y="831850"/>
                  </a:lnTo>
                  <a:lnTo>
                    <a:pt x="4762" y="831850"/>
                  </a:lnTo>
                  <a:lnTo>
                    <a:pt x="9525" y="836612"/>
                  </a:lnTo>
                  <a:lnTo>
                    <a:pt x="2828925" y="836612"/>
                  </a:lnTo>
                  <a:lnTo>
                    <a:pt x="2828925" y="841375"/>
                  </a:lnTo>
                  <a:close/>
                </a:path>
                <a:path extrusionOk="0" h="841375" w="2828925">
                  <a:moveTo>
                    <a:pt x="9525" y="9525"/>
                  </a:moveTo>
                  <a:lnTo>
                    <a:pt x="4762" y="9525"/>
                  </a:lnTo>
                  <a:lnTo>
                    <a:pt x="9525" y="4762"/>
                  </a:lnTo>
                  <a:lnTo>
                    <a:pt x="9525" y="9525"/>
                  </a:lnTo>
                  <a:close/>
                </a:path>
                <a:path extrusionOk="0" h="841375" w="2828925">
                  <a:moveTo>
                    <a:pt x="2819400" y="9525"/>
                  </a:moveTo>
                  <a:lnTo>
                    <a:pt x="9525" y="9525"/>
                  </a:lnTo>
                  <a:lnTo>
                    <a:pt x="9525" y="4762"/>
                  </a:lnTo>
                  <a:lnTo>
                    <a:pt x="2819400" y="4762"/>
                  </a:lnTo>
                  <a:lnTo>
                    <a:pt x="2819400" y="9525"/>
                  </a:lnTo>
                  <a:close/>
                </a:path>
                <a:path extrusionOk="0" h="841375" w="2828925">
                  <a:moveTo>
                    <a:pt x="2819400" y="836612"/>
                  </a:moveTo>
                  <a:lnTo>
                    <a:pt x="2819400" y="4762"/>
                  </a:lnTo>
                  <a:lnTo>
                    <a:pt x="2824162" y="9525"/>
                  </a:lnTo>
                  <a:lnTo>
                    <a:pt x="2828925" y="9525"/>
                  </a:lnTo>
                  <a:lnTo>
                    <a:pt x="2828925" y="831850"/>
                  </a:lnTo>
                  <a:lnTo>
                    <a:pt x="2824162" y="831850"/>
                  </a:lnTo>
                  <a:lnTo>
                    <a:pt x="2819400" y="836612"/>
                  </a:lnTo>
                  <a:close/>
                </a:path>
                <a:path extrusionOk="0" h="841375" w="2828925">
                  <a:moveTo>
                    <a:pt x="2828925" y="9525"/>
                  </a:moveTo>
                  <a:lnTo>
                    <a:pt x="2824162" y="9525"/>
                  </a:lnTo>
                  <a:lnTo>
                    <a:pt x="2819400" y="4762"/>
                  </a:lnTo>
                  <a:lnTo>
                    <a:pt x="2828925" y="4762"/>
                  </a:lnTo>
                  <a:lnTo>
                    <a:pt x="2828925" y="9525"/>
                  </a:lnTo>
                  <a:close/>
                </a:path>
                <a:path extrusionOk="0" h="841375" w="2828925">
                  <a:moveTo>
                    <a:pt x="9525" y="836612"/>
                  </a:moveTo>
                  <a:lnTo>
                    <a:pt x="4762" y="831850"/>
                  </a:lnTo>
                  <a:lnTo>
                    <a:pt x="9525" y="831850"/>
                  </a:lnTo>
                  <a:lnTo>
                    <a:pt x="9525" y="836612"/>
                  </a:lnTo>
                  <a:close/>
                </a:path>
                <a:path extrusionOk="0" h="841375" w="2828925">
                  <a:moveTo>
                    <a:pt x="2819400" y="836612"/>
                  </a:moveTo>
                  <a:lnTo>
                    <a:pt x="9525" y="836612"/>
                  </a:lnTo>
                  <a:lnTo>
                    <a:pt x="9525" y="831850"/>
                  </a:lnTo>
                  <a:lnTo>
                    <a:pt x="2819400" y="831850"/>
                  </a:lnTo>
                  <a:lnTo>
                    <a:pt x="2819400" y="836612"/>
                  </a:lnTo>
                  <a:close/>
                </a:path>
                <a:path extrusionOk="0" h="841375" w="2828925">
                  <a:moveTo>
                    <a:pt x="2828925" y="836612"/>
                  </a:moveTo>
                  <a:lnTo>
                    <a:pt x="2819400" y="836612"/>
                  </a:lnTo>
                  <a:lnTo>
                    <a:pt x="2824162" y="831850"/>
                  </a:lnTo>
                  <a:lnTo>
                    <a:pt x="2828925" y="831850"/>
                  </a:lnTo>
                  <a:lnTo>
                    <a:pt x="2828925" y="8366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99" name="Google Shape;199;p24"/>
          <p:cNvSpPr txBox="1"/>
          <p:nvPr/>
        </p:nvSpPr>
        <p:spPr>
          <a:xfrm>
            <a:off x="6324600" y="4267200"/>
            <a:ext cx="2819400" cy="765810"/>
          </a:xfrm>
          <a:prstGeom prst="rect">
            <a:avLst/>
          </a:prstGeom>
          <a:noFill/>
          <a:ln>
            <a:noFill/>
          </a:ln>
        </p:spPr>
        <p:txBody>
          <a:bodyPr anchorCtr="0" anchor="t" bIns="0" lIns="0" spcFirstLastPara="1" rIns="0" wrap="square" tIns="27300">
            <a:spAutoFit/>
          </a:bodyPr>
          <a:lstStyle/>
          <a:p>
            <a:pPr indent="147955" lvl="0" marL="190500" marR="18415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Coordinates How  Information is Used</a:t>
            </a:r>
            <a:endParaRPr sz="2400">
              <a:solidFill>
                <a:schemeClr val="dk1"/>
              </a:solidFill>
              <a:latin typeface="Times New Roman"/>
              <a:ea typeface="Times New Roman"/>
              <a:cs typeface="Times New Roman"/>
              <a:sym typeface="Times New Roman"/>
            </a:endParaRPr>
          </a:p>
        </p:txBody>
      </p:sp>
      <p:sp>
        <p:nvSpPr>
          <p:cNvPr id="200" name="Google Shape;200;p24"/>
          <p:cNvSpPr txBox="1"/>
          <p:nvPr>
            <p:ph idx="12" type="sldNum"/>
          </p:nvPr>
        </p:nvSpPr>
        <p:spPr>
          <a:xfrm>
            <a:off x="8610600" y="6431598"/>
            <a:ext cx="2743200" cy="214630"/>
          </a:xfrm>
          <a:prstGeom prst="rect">
            <a:avLst/>
          </a:prstGeom>
          <a:noFill/>
          <a:ln>
            <a:noFill/>
          </a:ln>
        </p:spPr>
        <p:txBody>
          <a:bodyPr anchorCtr="0" anchor="t" bIns="0" lIns="0" spcFirstLastPara="1" rIns="0" wrap="square" tIns="55875">
            <a:spAutoFit/>
          </a:bodyPr>
          <a:lstStyle/>
          <a:p>
            <a:pPr indent="0" lvl="0" marL="193040" marR="0" rtl="0" algn="l">
              <a:lnSpc>
                <a:spcPct val="68888"/>
              </a:lnSpc>
              <a:spcBef>
                <a:spcPts val="0"/>
              </a:spcBef>
              <a:spcAft>
                <a:spcPts val="0"/>
              </a:spcAft>
              <a:buClr>
                <a:schemeClr val="dk1"/>
              </a:buClr>
              <a:buSzPts val="1800"/>
              <a:buFont typeface="Calibri"/>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01" name="Google Shape;20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202" name="Google Shape;20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23"/>
          <p:cNvSpPr txBox="1"/>
          <p:nvPr>
            <p:ph idx="1" type="body"/>
          </p:nvPr>
        </p:nvSpPr>
        <p:spPr>
          <a:xfrm>
            <a:off x="695400" y="1124744"/>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Microprocessor performs three main tasks: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data transfer between itself and the memory or I/O systems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simple arithmetic and logic operations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program flow via simple decisions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356" name="Google Shape;1356;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7" name="Google Shape;1357;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58" name="Google Shape;1358;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5" name="Google Shape;1365;p124"/>
          <p:cNvSpPr txBox="1"/>
          <p:nvPr>
            <p:ph type="title"/>
          </p:nvPr>
        </p:nvSpPr>
        <p:spPr>
          <a:xfrm>
            <a:off x="825411" y="476672"/>
            <a:ext cx="8229600" cy="5089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Microprocessor types</a:t>
            </a:r>
            <a:endParaRPr/>
          </a:p>
        </p:txBody>
      </p:sp>
      <p:sp>
        <p:nvSpPr>
          <p:cNvPr id="1366" name="Google Shape;1366;p124"/>
          <p:cNvSpPr txBox="1"/>
          <p:nvPr>
            <p:ph idx="1" type="body"/>
          </p:nvPr>
        </p:nvSpPr>
        <p:spPr>
          <a:xfrm>
            <a:off x="838200" y="1484784"/>
            <a:ext cx="10515600" cy="46921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Microprocessors can be characterized based on</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the word size</a:t>
            </a:r>
            <a:endParaRPr/>
          </a:p>
          <a:p>
            <a:pPr indent="-228600" lvl="2" marL="1143000" rtl="0" algn="l">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8 bit, 16 bit, 32 bit, etc. processors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Instruction set structure</a:t>
            </a:r>
            <a:endParaRPr/>
          </a:p>
          <a:p>
            <a:pPr indent="-228600" lvl="2" marL="1143000" rtl="0" algn="l">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RISC (Reduced Instruction Set Computer), CISC (Complex Instruction Set Computer)</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Functions</a:t>
            </a:r>
            <a:endParaRPr/>
          </a:p>
          <a:p>
            <a:pPr indent="-228600" lvl="2" marL="1143000" rtl="0" algn="l">
              <a:lnSpc>
                <a:spcPct val="90000"/>
              </a:lnSpc>
              <a:spcBef>
                <a:spcPts val="500"/>
              </a:spcBef>
              <a:spcAft>
                <a:spcPts val="0"/>
              </a:spcAft>
              <a:buClr>
                <a:schemeClr val="dk1"/>
              </a:buClr>
              <a:buSzPts val="2400"/>
              <a:buChar char="•"/>
            </a:pPr>
            <a:r>
              <a:rPr lang="en-US" sz="2400">
                <a:latin typeface="Times New Roman"/>
                <a:ea typeface="Times New Roman"/>
                <a:cs typeface="Times New Roman"/>
                <a:sym typeface="Times New Roman"/>
              </a:rPr>
              <a:t>General purpose, special purpose such image processing, floating point calculations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And more …</a:t>
            </a:r>
            <a:endParaRPr/>
          </a:p>
        </p:txBody>
      </p:sp>
      <p:sp>
        <p:nvSpPr>
          <p:cNvPr id="1367" name="Google Shape;1367;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68" name="Google Shape;1368;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25"/>
          <p:cNvSpPr txBox="1"/>
          <p:nvPr>
            <p:ph type="title"/>
          </p:nvPr>
        </p:nvSpPr>
        <p:spPr>
          <a:xfrm>
            <a:off x="823137" y="404664"/>
            <a:ext cx="9372600" cy="72008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Evolution of Microprocessors</a:t>
            </a:r>
            <a:endParaRPr/>
          </a:p>
        </p:txBody>
      </p:sp>
      <p:sp>
        <p:nvSpPr>
          <p:cNvPr id="1374" name="Google Shape;1374;p125"/>
          <p:cNvSpPr txBox="1"/>
          <p:nvPr>
            <p:ph idx="1" type="body"/>
          </p:nvPr>
        </p:nvSpPr>
        <p:spPr>
          <a:xfrm>
            <a:off x="407368" y="1110095"/>
            <a:ext cx="11161239" cy="5257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first </a:t>
            </a:r>
            <a:r>
              <a:rPr b="1" lang="en-US" sz="2400">
                <a:latin typeface="Times New Roman"/>
                <a:ea typeface="Times New Roman"/>
                <a:cs typeface="Times New Roman"/>
                <a:sym typeface="Times New Roman"/>
              </a:rPr>
              <a:t>microprocessor</a:t>
            </a:r>
            <a:r>
              <a:rPr lang="en-US" sz="2400">
                <a:latin typeface="Times New Roman"/>
                <a:ea typeface="Times New Roman"/>
                <a:cs typeface="Times New Roman"/>
                <a:sym typeface="Times New Roman"/>
              </a:rPr>
              <a:t> was </a:t>
            </a:r>
            <a:r>
              <a:rPr b="1" lang="en-US" sz="2400">
                <a:latin typeface="Times New Roman"/>
                <a:ea typeface="Times New Roman"/>
                <a:cs typeface="Times New Roman"/>
                <a:sym typeface="Times New Roman"/>
              </a:rPr>
              <a:t>introduced</a:t>
            </a:r>
            <a:r>
              <a:rPr lang="en-US" sz="2400">
                <a:latin typeface="Times New Roman"/>
                <a:ea typeface="Times New Roman"/>
                <a:cs typeface="Times New Roman"/>
                <a:sym typeface="Times New Roman"/>
              </a:rPr>
              <a:t> in 1971 by Intel Corp.</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It was named Intel 4004 as it was a 4 bit processor.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Categories according to the generations or size</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First Generation (4 - bit Microprocessors)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could perform simple arithmetic such as addition, subtraction, and logical operations like Boolean OR and Boolean AND.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had a control unit capable of performing control functions like </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fetching an instruction from storage memory, </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decoding it, and then</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 generating control pulses to execute it.</a:t>
            </a:r>
            <a:endParaRPr/>
          </a:p>
        </p:txBody>
      </p:sp>
      <p:sp>
        <p:nvSpPr>
          <p:cNvPr id="1375" name="Google Shape;1375;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6" name="Google Shape;1376;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77" name="Google Shape;1377;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26"/>
          <p:cNvSpPr txBox="1"/>
          <p:nvPr>
            <p:ph idx="1" type="body"/>
          </p:nvPr>
        </p:nvSpPr>
        <p:spPr>
          <a:xfrm>
            <a:off x="335360" y="856959"/>
            <a:ext cx="11449272" cy="516432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latin typeface="Times New Roman"/>
                <a:ea typeface="Times New Roman"/>
                <a:cs typeface="Times New Roman"/>
                <a:sym typeface="Times New Roman"/>
              </a:rPr>
              <a:t>Second Generation (8 - bit Microprocessor)</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second generation microprocessors were introduced in 1973 again by Intel.</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 the first 8 - bit microprocessor which could perform arithmetic and logic operations on 8-bit words. </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Third Generation (16 - bit Microprocessor)</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introduced in 1978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represented by </a:t>
            </a:r>
            <a:r>
              <a:rPr b="1" lang="en-US" sz="2400">
                <a:latin typeface="Times New Roman"/>
                <a:ea typeface="Times New Roman"/>
                <a:cs typeface="Times New Roman"/>
                <a:sym typeface="Times New Roman"/>
              </a:rPr>
              <a:t>Intel's 8086, Zilog Z800 and 80286</a:t>
            </a:r>
            <a:r>
              <a:rPr lang="en-US" sz="2400">
                <a:latin typeface="Times New Roman"/>
                <a:ea typeface="Times New Roman"/>
                <a:cs typeface="Times New Roman"/>
                <a:sym typeface="Times New Roman"/>
              </a:rPr>
              <a:t>,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16 - bit processors with a performance like minicomputers.</a:t>
            </a:r>
            <a:endParaRPr/>
          </a:p>
        </p:txBody>
      </p:sp>
      <p:sp>
        <p:nvSpPr>
          <p:cNvPr id="1383" name="Google Shape;1383;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4" name="Google Shape;1384;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85" name="Google Shape;1385;p1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27"/>
          <p:cNvSpPr txBox="1"/>
          <p:nvPr>
            <p:ph idx="1" type="body"/>
          </p:nvPr>
        </p:nvSpPr>
        <p:spPr>
          <a:xfrm>
            <a:off x="479376" y="980728"/>
            <a:ext cx="11089232" cy="537229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latin typeface="Times New Roman"/>
                <a:ea typeface="Times New Roman"/>
                <a:cs typeface="Times New Roman"/>
                <a:sym typeface="Times New Roman"/>
              </a:rPr>
              <a:t>Fourth Generation (32 - bit Microprocessors)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Several different companies introduced the 32-bit microprocessors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most popular one is the </a:t>
            </a:r>
            <a:r>
              <a:rPr b="1" lang="en-US" sz="2400">
                <a:latin typeface="Times New Roman"/>
                <a:ea typeface="Times New Roman"/>
                <a:cs typeface="Times New Roman"/>
                <a:sym typeface="Times New Roman"/>
              </a:rPr>
              <a:t>Intel 80386</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Fifth Generation (64 - bit Microprocessors)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Introduced in 1995</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After 80856, Intel came out with a new processor namely Pentium processor followed by </a:t>
            </a:r>
            <a:r>
              <a:rPr b="1" lang="en-US" sz="2400">
                <a:latin typeface="Times New Roman"/>
                <a:ea typeface="Times New Roman"/>
                <a:cs typeface="Times New Roman"/>
                <a:sym typeface="Times New Roman"/>
              </a:rPr>
              <a:t>Pentium Pro CPU</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allows multiple CPUs in a single system to achieve multiprocessing.</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Other improved 64-bit processors are </a:t>
            </a:r>
            <a:r>
              <a:rPr b="1" lang="en-US" sz="2400">
                <a:latin typeface="Times New Roman"/>
                <a:ea typeface="Times New Roman"/>
                <a:cs typeface="Times New Roman"/>
                <a:sym typeface="Times New Roman"/>
              </a:rPr>
              <a:t>Celeron, Dual, Quad, Octa Core processors</a:t>
            </a:r>
            <a:r>
              <a:rPr lang="en-US" sz="2400">
                <a:latin typeface="Times New Roman"/>
                <a:ea typeface="Times New Roman"/>
                <a:cs typeface="Times New Roman"/>
                <a:sym typeface="Times New Roman"/>
              </a:rPr>
              <a:t>.</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391" name="Google Shape;1391;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2" name="Google Shape;1392;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93" name="Google Shape;1393;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0" name="Google Shape;1400;p128"/>
          <p:cNvSpPr txBox="1"/>
          <p:nvPr>
            <p:ph type="title"/>
          </p:nvPr>
        </p:nvSpPr>
        <p:spPr>
          <a:xfrm>
            <a:off x="695400" y="332656"/>
            <a:ext cx="9217024" cy="6434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Typical microprocessors</a:t>
            </a:r>
            <a:endParaRPr/>
          </a:p>
        </p:txBody>
      </p:sp>
      <p:sp>
        <p:nvSpPr>
          <p:cNvPr id="1401" name="Google Shape;1401;p128"/>
          <p:cNvSpPr txBox="1"/>
          <p:nvPr>
            <p:ph idx="1" type="body"/>
          </p:nvPr>
        </p:nvSpPr>
        <p:spPr>
          <a:xfrm>
            <a:off x="838200" y="1124743"/>
            <a:ext cx="10515600" cy="50522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Most commonly used</a:t>
            </a:r>
            <a:endParaRPr/>
          </a:p>
          <a:p>
            <a:pPr indent="-228600" lvl="1" marL="685800" rtl="0" algn="l">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68K</a:t>
            </a:r>
            <a:endParaRPr/>
          </a:p>
          <a:p>
            <a:pPr indent="-228600" lvl="2" marL="1143000" rtl="0" algn="l">
              <a:lnSpc>
                <a:spcPct val="90000"/>
              </a:lnSpc>
              <a:spcBef>
                <a:spcPts val="500"/>
              </a:spcBef>
              <a:spcAft>
                <a:spcPts val="0"/>
              </a:spcAft>
              <a:buClr>
                <a:schemeClr val="dk1"/>
              </a:buClr>
              <a:buSzPts val="2000"/>
              <a:buChar char="•"/>
            </a:pPr>
            <a:r>
              <a:rPr lang="en-US">
                <a:latin typeface="Times New Roman"/>
                <a:ea typeface="Times New Roman"/>
                <a:cs typeface="Times New Roman"/>
                <a:sym typeface="Times New Roman"/>
              </a:rPr>
              <a:t>Motorola</a:t>
            </a:r>
            <a:endParaRPr/>
          </a:p>
          <a:p>
            <a:pPr indent="-228600" lvl="1" marL="685800" rtl="0" algn="l">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x86</a:t>
            </a:r>
            <a:endParaRPr/>
          </a:p>
          <a:p>
            <a:pPr indent="-228600" lvl="2" marL="1143000" rtl="0" algn="l">
              <a:lnSpc>
                <a:spcPct val="90000"/>
              </a:lnSpc>
              <a:spcBef>
                <a:spcPts val="500"/>
              </a:spcBef>
              <a:spcAft>
                <a:spcPts val="0"/>
              </a:spcAft>
              <a:buClr>
                <a:schemeClr val="dk1"/>
              </a:buClr>
              <a:buSzPts val="2000"/>
              <a:buChar char="•"/>
            </a:pPr>
            <a:r>
              <a:rPr lang="en-US">
                <a:latin typeface="Times New Roman"/>
                <a:ea typeface="Times New Roman"/>
                <a:cs typeface="Times New Roman"/>
                <a:sym typeface="Times New Roman"/>
              </a:rPr>
              <a:t>Intel</a:t>
            </a:r>
            <a:endParaRPr/>
          </a:p>
          <a:p>
            <a:pPr indent="-228600" lvl="1" marL="685800" rtl="0" algn="l">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IA-64</a:t>
            </a:r>
            <a:endParaRPr/>
          </a:p>
          <a:p>
            <a:pPr indent="-228600" lvl="2" marL="1143000" rtl="0" algn="l">
              <a:lnSpc>
                <a:spcPct val="90000"/>
              </a:lnSpc>
              <a:spcBef>
                <a:spcPts val="500"/>
              </a:spcBef>
              <a:spcAft>
                <a:spcPts val="0"/>
              </a:spcAft>
              <a:buClr>
                <a:schemeClr val="dk1"/>
              </a:buClr>
              <a:buSzPts val="2000"/>
              <a:buChar char="•"/>
            </a:pPr>
            <a:r>
              <a:rPr lang="en-US">
                <a:latin typeface="Times New Roman"/>
                <a:ea typeface="Times New Roman"/>
                <a:cs typeface="Times New Roman"/>
                <a:sym typeface="Times New Roman"/>
              </a:rPr>
              <a:t>Intel </a:t>
            </a:r>
            <a:endParaRPr/>
          </a:p>
          <a:p>
            <a:pPr indent="-228600" lvl="1" marL="685800" rtl="0" algn="l">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MIPS</a:t>
            </a:r>
            <a:endParaRPr/>
          </a:p>
          <a:p>
            <a:pPr indent="-228600" lvl="2" marL="1143000" rtl="0" algn="l">
              <a:lnSpc>
                <a:spcPct val="90000"/>
              </a:lnSpc>
              <a:spcBef>
                <a:spcPts val="500"/>
              </a:spcBef>
              <a:spcAft>
                <a:spcPts val="0"/>
              </a:spcAft>
              <a:buClr>
                <a:schemeClr val="dk1"/>
              </a:buClr>
              <a:buSzPts val="2000"/>
              <a:buChar char="•"/>
            </a:pPr>
            <a:r>
              <a:rPr lang="en-US">
                <a:latin typeface="Times New Roman"/>
                <a:ea typeface="Times New Roman"/>
                <a:cs typeface="Times New Roman"/>
                <a:sym typeface="Times New Roman"/>
              </a:rPr>
              <a:t>Microprocessor without interlocked pipeline stages</a:t>
            </a:r>
            <a:endParaRPr/>
          </a:p>
          <a:p>
            <a:pPr indent="-228600" lvl="1" marL="685800" rtl="0" algn="l">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ARM</a:t>
            </a:r>
            <a:endParaRPr/>
          </a:p>
          <a:p>
            <a:pPr indent="-228600" lvl="2" marL="1143000" rtl="0" algn="l">
              <a:lnSpc>
                <a:spcPct val="90000"/>
              </a:lnSpc>
              <a:spcBef>
                <a:spcPts val="500"/>
              </a:spcBef>
              <a:spcAft>
                <a:spcPts val="0"/>
              </a:spcAft>
              <a:buClr>
                <a:schemeClr val="dk1"/>
              </a:buClr>
              <a:buSzPts val="2000"/>
              <a:buChar char="•"/>
            </a:pPr>
            <a:r>
              <a:rPr lang="en-US">
                <a:latin typeface="Times New Roman"/>
                <a:ea typeface="Times New Roman"/>
                <a:cs typeface="Times New Roman"/>
                <a:sym typeface="Times New Roman"/>
              </a:rPr>
              <a:t>Advanced RISC Machine</a:t>
            </a:r>
            <a:endParaRPr/>
          </a:p>
          <a:p>
            <a:pPr indent="-228600" lvl="1" marL="685800" rtl="0" algn="l">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PowerPC</a:t>
            </a:r>
            <a:endParaRPr/>
          </a:p>
          <a:p>
            <a:pPr indent="-228600" lvl="2" marL="1143000" rtl="0" algn="l">
              <a:lnSpc>
                <a:spcPct val="90000"/>
              </a:lnSpc>
              <a:spcBef>
                <a:spcPts val="500"/>
              </a:spcBef>
              <a:spcAft>
                <a:spcPts val="0"/>
              </a:spcAft>
              <a:buClr>
                <a:schemeClr val="dk1"/>
              </a:buClr>
              <a:buSzPts val="2000"/>
              <a:buChar char="•"/>
            </a:pPr>
            <a:r>
              <a:rPr lang="en-US">
                <a:latin typeface="Times New Roman"/>
                <a:ea typeface="Times New Roman"/>
                <a:cs typeface="Times New Roman"/>
                <a:sym typeface="Times New Roman"/>
              </a:rPr>
              <a:t>Apple-IBM-Motorola alliance</a:t>
            </a:r>
            <a:endParaRPr/>
          </a:p>
          <a:p>
            <a:pPr indent="-228600" lvl="1" marL="685800" rtl="0" algn="l">
              <a:lnSpc>
                <a:spcPct val="90000"/>
              </a:lnSpc>
              <a:spcBef>
                <a:spcPts val="500"/>
              </a:spcBef>
              <a:spcAft>
                <a:spcPts val="0"/>
              </a:spcAft>
              <a:buClr>
                <a:schemeClr val="dk1"/>
              </a:buClr>
              <a:buSzPts val="2000"/>
              <a:buChar char="•"/>
            </a:pPr>
            <a:r>
              <a:rPr lang="en-US" sz="2000">
                <a:latin typeface="Times New Roman"/>
                <a:ea typeface="Times New Roman"/>
                <a:cs typeface="Times New Roman"/>
                <a:sym typeface="Times New Roman"/>
              </a:rPr>
              <a:t>Atmel AVR</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A brief summary will be given later</a:t>
            </a:r>
            <a:endParaRPr/>
          </a:p>
        </p:txBody>
      </p:sp>
      <p:sp>
        <p:nvSpPr>
          <p:cNvPr id="1402" name="Google Shape;1402;p1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03" name="Google Shape;1403;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29"/>
          <p:cNvSpPr txBox="1"/>
          <p:nvPr>
            <p:ph type="title"/>
          </p:nvPr>
        </p:nvSpPr>
        <p:spPr>
          <a:xfrm>
            <a:off x="623392" y="476672"/>
            <a:ext cx="8856984" cy="4486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8086 Microprocessor</a:t>
            </a:r>
            <a:endParaRPr/>
          </a:p>
        </p:txBody>
      </p:sp>
      <p:sp>
        <p:nvSpPr>
          <p:cNvPr id="1409" name="Google Shape;1409;p129"/>
          <p:cNvSpPr txBox="1"/>
          <p:nvPr>
            <p:ph idx="1" type="body"/>
          </p:nvPr>
        </p:nvSpPr>
        <p:spPr>
          <a:xfrm>
            <a:off x="623392" y="1268760"/>
            <a:ext cx="11017224" cy="490820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designed by Intel in 1976</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16-bit Microprocessor having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20 address lines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16 data lines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 provides up to 1MB storage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consists of powerful instruction set, which provides operations like multiplication and division easily.</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supports two modes of operation</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Maximum mode : 	suitable for system having multiple processors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Minimum mode : 	suitable for system having a single processor.</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410" name="Google Shape;1410;p1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1" name="Google Shape;1411;p1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12" name="Google Shape;1412;p1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30"/>
          <p:cNvSpPr txBox="1"/>
          <p:nvPr>
            <p:ph type="title"/>
          </p:nvPr>
        </p:nvSpPr>
        <p:spPr>
          <a:xfrm>
            <a:off x="1127448" y="476672"/>
            <a:ext cx="8229600" cy="43691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Features of 8086</a:t>
            </a:r>
            <a:endParaRPr/>
          </a:p>
        </p:txBody>
      </p:sp>
      <p:sp>
        <p:nvSpPr>
          <p:cNvPr id="1418" name="Google Shape;1418;p130"/>
          <p:cNvSpPr txBox="1"/>
          <p:nvPr>
            <p:ph idx="1" type="body"/>
          </p:nvPr>
        </p:nvSpPr>
        <p:spPr>
          <a:xfrm>
            <a:off x="623392" y="1243782"/>
            <a:ext cx="11161240" cy="511256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Has an instruction queue, which is capable of storing six instruction bytes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First 16-bit processor having </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16-bit ALU</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16-bit registers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internal data bus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16-bit external data bus </a:t>
            </a:r>
            <a:endParaRPr/>
          </a:p>
          <a:p>
            <a:pPr indent="0" lvl="1" marL="457200" rtl="0" algn="l">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uses two stages of pipelining</a:t>
            </a:r>
            <a:endParaRPr/>
          </a:p>
          <a:p>
            <a:pPr indent="0" lvl="1" marL="457200" rtl="0" algn="l">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 	1. Fetch Stage and </a:t>
            </a:r>
            <a:endParaRPr/>
          </a:p>
          <a:p>
            <a:pPr indent="0" lvl="1" marL="457200" rtl="0" algn="l">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	2.  Execute Stage</a:t>
            </a:r>
            <a:endParaRPr/>
          </a:p>
          <a:p>
            <a:pPr indent="0" lvl="1" marL="457200" rtl="0" algn="l">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which improves performance.</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Fetch stage : can pre-fetch up to 6 bytes of instructions and stores them in the queue.</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Execute stage : executes these instructions.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1" marL="4572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p:txBody>
      </p:sp>
      <p:sp>
        <p:nvSpPr>
          <p:cNvPr id="1419" name="Google Shape;1419;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0" name="Google Shape;1420;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21" name="Google Shape;1421;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31"/>
          <p:cNvSpPr txBox="1"/>
          <p:nvPr>
            <p:ph type="title"/>
          </p:nvPr>
        </p:nvSpPr>
        <p:spPr>
          <a:xfrm>
            <a:off x="623392" y="332656"/>
            <a:ext cx="8229600" cy="5089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Architecture of 8086</a:t>
            </a:r>
            <a:endParaRPr/>
          </a:p>
        </p:txBody>
      </p:sp>
      <p:pic>
        <p:nvPicPr>
          <p:cNvPr id="1427" name="Google Shape;1427;p131"/>
          <p:cNvPicPr preferRelativeResize="0"/>
          <p:nvPr>
            <p:ph idx="1" type="body"/>
          </p:nvPr>
        </p:nvPicPr>
        <p:blipFill rotWithShape="1">
          <a:blip r:embed="rId3">
            <a:alphaModFix/>
          </a:blip>
          <a:srcRect b="0" l="0" r="0" t="0"/>
          <a:stretch/>
        </p:blipFill>
        <p:spPr>
          <a:xfrm>
            <a:off x="623392" y="1174750"/>
            <a:ext cx="10873208" cy="5181600"/>
          </a:xfrm>
          <a:prstGeom prst="rect">
            <a:avLst/>
          </a:prstGeom>
          <a:noFill/>
          <a:ln>
            <a:noFill/>
          </a:ln>
        </p:spPr>
      </p:pic>
      <p:sp>
        <p:nvSpPr>
          <p:cNvPr id="1428" name="Google Shape;1428;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9" name="Google Shape;1429;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30" name="Google Shape;1430;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32"/>
          <p:cNvSpPr txBox="1"/>
          <p:nvPr>
            <p:ph type="title"/>
          </p:nvPr>
        </p:nvSpPr>
        <p:spPr>
          <a:xfrm>
            <a:off x="695400" y="404664"/>
            <a:ext cx="9649072" cy="6640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Segments in 8086</a:t>
            </a:r>
            <a:endParaRPr/>
          </a:p>
        </p:txBody>
      </p:sp>
      <p:sp>
        <p:nvSpPr>
          <p:cNvPr id="1436" name="Google Shape;1436;p132"/>
          <p:cNvSpPr txBox="1"/>
          <p:nvPr>
            <p:ph idx="1" type="body"/>
          </p:nvPr>
        </p:nvSpPr>
        <p:spPr>
          <a:xfrm>
            <a:off x="1055440" y="1600201"/>
            <a:ext cx="10153128"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memory is divided into various sections called segments </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Code segment</a:t>
            </a:r>
            <a:r>
              <a:rPr lang="en-US" sz="2400">
                <a:latin typeface="Times New Roman"/>
                <a:ea typeface="Times New Roman"/>
                <a:cs typeface="Times New Roman"/>
                <a:sym typeface="Times New Roman"/>
              </a:rPr>
              <a:t>  : where you store the program.</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Data segment</a:t>
            </a:r>
            <a:r>
              <a:rPr lang="en-US" sz="2400">
                <a:latin typeface="Times New Roman"/>
                <a:ea typeface="Times New Roman"/>
                <a:cs typeface="Times New Roman"/>
                <a:sym typeface="Times New Roman"/>
              </a:rPr>
              <a:t>  : where the data is stored.</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Extra segment</a:t>
            </a:r>
            <a:r>
              <a:rPr lang="en-US" sz="2400">
                <a:latin typeface="Times New Roman"/>
                <a:ea typeface="Times New Roman"/>
                <a:cs typeface="Times New Roman"/>
                <a:sym typeface="Times New Roman"/>
              </a:rPr>
              <a:t>  : mostly used for string operations.</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Stack segment</a:t>
            </a:r>
            <a:r>
              <a:rPr lang="en-US" sz="2400">
                <a:latin typeface="Times New Roman"/>
                <a:ea typeface="Times New Roman"/>
                <a:cs typeface="Times New Roman"/>
                <a:sym typeface="Times New Roman"/>
              </a:rPr>
              <a:t>  : used to push/pop</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437" name="Google Shape;1437;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8" name="Google Shape;1438;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39" name="Google Shape;1439;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2999656" y="463569"/>
            <a:ext cx="5867102" cy="689932"/>
          </a:xfrm>
          <a:prstGeom prst="rect">
            <a:avLst/>
          </a:prstGeom>
          <a:noFill/>
          <a:ln>
            <a:noFill/>
          </a:ln>
        </p:spPr>
        <p:txBody>
          <a:bodyPr anchorCtr="0" anchor="ctr" bIns="0" lIns="0" spcFirstLastPara="1" rIns="0" wrap="square" tIns="12700">
            <a:spAutoFit/>
          </a:bodyPr>
          <a:lstStyle/>
          <a:p>
            <a:pPr indent="0" lvl="0" marL="12700" rtl="0" algn="ctr">
              <a:lnSpc>
                <a:spcPct val="10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Functions of a computer</a:t>
            </a:r>
            <a:endParaRPr b="1">
              <a:latin typeface="Times New Roman"/>
              <a:ea typeface="Times New Roman"/>
              <a:cs typeface="Times New Roman"/>
              <a:sym typeface="Times New Roman"/>
            </a:endParaRPr>
          </a:p>
        </p:txBody>
      </p:sp>
      <p:sp>
        <p:nvSpPr>
          <p:cNvPr id="208" name="Google Shape;208;p25"/>
          <p:cNvSpPr txBox="1"/>
          <p:nvPr>
            <p:ph idx="12" type="sldNum"/>
          </p:nvPr>
        </p:nvSpPr>
        <p:spPr>
          <a:xfrm>
            <a:off x="8610600" y="6431598"/>
            <a:ext cx="2743200" cy="214630"/>
          </a:xfrm>
          <a:prstGeom prst="rect">
            <a:avLst/>
          </a:prstGeom>
          <a:noFill/>
          <a:ln>
            <a:noFill/>
          </a:ln>
        </p:spPr>
        <p:txBody>
          <a:bodyPr anchorCtr="0" anchor="t" bIns="0" lIns="0" spcFirstLastPara="1" rIns="0" wrap="square" tIns="55875">
            <a:spAutoFit/>
          </a:bodyPr>
          <a:lstStyle/>
          <a:p>
            <a:pPr indent="0" lvl="0" marL="193040" marR="0" rtl="0" algn="l">
              <a:lnSpc>
                <a:spcPct val="68888"/>
              </a:lnSpc>
              <a:spcBef>
                <a:spcPts val="0"/>
              </a:spcBef>
              <a:spcAft>
                <a:spcPts val="0"/>
              </a:spcAft>
              <a:buClr>
                <a:schemeClr val="dk1"/>
              </a:buClr>
              <a:buSzPts val="1800"/>
              <a:buFont typeface="Calibri"/>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09" name="Google Shape;209;p25"/>
          <p:cNvSpPr txBox="1"/>
          <p:nvPr/>
        </p:nvSpPr>
        <p:spPr>
          <a:xfrm>
            <a:off x="1415480" y="1352829"/>
            <a:ext cx="9649072" cy="4680112"/>
          </a:xfrm>
          <a:prstGeom prst="rect">
            <a:avLst/>
          </a:prstGeom>
          <a:noFill/>
          <a:ln>
            <a:noFill/>
          </a:ln>
        </p:spPr>
        <p:txBody>
          <a:bodyPr anchorCtr="0" anchor="t" bIns="0" lIns="0" spcFirstLastPara="1" rIns="0" wrap="square" tIns="12050">
            <a:spAutoFit/>
          </a:bodyPr>
          <a:lstStyle/>
          <a:p>
            <a:pPr indent="0" lvl="0" marL="12700" marR="5715" rtl="0" algn="just">
              <a:lnSpc>
                <a:spcPct val="100000"/>
              </a:lnSpc>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The operations performed by a computer using the  functional units can be summarized as follows:</a:t>
            </a:r>
            <a:endParaRPr sz="2800">
              <a:solidFill>
                <a:schemeClr val="dk1"/>
              </a:solidFill>
              <a:latin typeface="Times New Roman"/>
              <a:ea typeface="Times New Roman"/>
              <a:cs typeface="Times New Roman"/>
              <a:sym typeface="Times New Roman"/>
            </a:endParaRPr>
          </a:p>
          <a:p>
            <a:pPr indent="-342900" lvl="0" marL="355600" marR="5080" rtl="0" algn="just">
              <a:lnSpc>
                <a:spcPct val="100000"/>
              </a:lnSpc>
              <a:spcBef>
                <a:spcPts val="67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It accepts information (program and data) through  input unit and transfers it to the memory.</a:t>
            </a:r>
            <a:endParaRPr sz="2800">
              <a:solidFill>
                <a:schemeClr val="dk1"/>
              </a:solidFill>
              <a:latin typeface="Times New Roman"/>
              <a:ea typeface="Times New Roman"/>
              <a:cs typeface="Times New Roman"/>
              <a:sym typeface="Times New Roman"/>
            </a:endParaRPr>
          </a:p>
          <a:p>
            <a:pPr indent="-342900" lvl="0" marL="355600" marR="5080" rtl="0" algn="just">
              <a:lnSpc>
                <a:spcPct val="100000"/>
              </a:lnSpc>
              <a:spcBef>
                <a:spcPts val="67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Information stored in the memory is fetched, under  program control, into an arithmetic and logic unit for  processing.</a:t>
            </a:r>
            <a:endParaRPr sz="2800">
              <a:solidFill>
                <a:schemeClr val="dk1"/>
              </a:solidFill>
              <a:latin typeface="Times New Roman"/>
              <a:ea typeface="Times New Roman"/>
              <a:cs typeface="Times New Roman"/>
              <a:sym typeface="Times New Roman"/>
            </a:endParaRPr>
          </a:p>
          <a:p>
            <a:pPr indent="-342900" lvl="0" marL="355600" marR="5080" rtl="0" algn="just">
              <a:lnSpc>
                <a:spcPct val="100000"/>
              </a:lnSpc>
              <a:spcBef>
                <a:spcPts val="67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Processed information leaves the computer through  an output unit.</a:t>
            </a:r>
            <a:endParaRPr sz="2800">
              <a:solidFill>
                <a:schemeClr val="dk1"/>
              </a:solidFill>
              <a:latin typeface="Times New Roman"/>
              <a:ea typeface="Times New Roman"/>
              <a:cs typeface="Times New Roman"/>
              <a:sym typeface="Times New Roman"/>
            </a:endParaRPr>
          </a:p>
          <a:p>
            <a:pPr indent="-342900" lvl="0" marL="355600" marR="5715" rtl="0" algn="just">
              <a:lnSpc>
                <a:spcPct val="100000"/>
              </a:lnSpc>
              <a:spcBef>
                <a:spcPts val="67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control unit controls all activities taking place  inside a computer.</a:t>
            </a:r>
            <a:endParaRPr sz="2800">
              <a:solidFill>
                <a:schemeClr val="dk1"/>
              </a:solidFill>
              <a:latin typeface="Times New Roman"/>
              <a:ea typeface="Times New Roman"/>
              <a:cs typeface="Times New Roman"/>
              <a:sym typeface="Times New Roman"/>
            </a:endParaRPr>
          </a:p>
        </p:txBody>
      </p:sp>
      <p:sp>
        <p:nvSpPr>
          <p:cNvPr id="210" name="Google Shape;21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211" name="Google Shape;21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33"/>
          <p:cNvSpPr txBox="1"/>
          <p:nvPr>
            <p:ph type="title"/>
          </p:nvPr>
        </p:nvSpPr>
        <p:spPr>
          <a:xfrm>
            <a:off x="479376" y="404664"/>
            <a:ext cx="8229600" cy="5040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General purpose registers</a:t>
            </a:r>
            <a:endParaRPr/>
          </a:p>
        </p:txBody>
      </p:sp>
      <p:sp>
        <p:nvSpPr>
          <p:cNvPr id="1445" name="Google Shape;1445;p133"/>
          <p:cNvSpPr txBox="1"/>
          <p:nvPr>
            <p:ph idx="1" type="body"/>
          </p:nvPr>
        </p:nvSpPr>
        <p:spPr>
          <a:xfrm>
            <a:off x="828971" y="1158162"/>
            <a:ext cx="10607065" cy="52124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used to store temporary data within the microprocessor</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AX –</a:t>
            </a:r>
            <a:r>
              <a:rPr lang="en-US" sz="2400">
                <a:latin typeface="Times New Roman"/>
                <a:ea typeface="Times New Roman"/>
                <a:cs typeface="Times New Roman"/>
                <a:sym typeface="Times New Roman"/>
              </a:rPr>
              <a:t> Accumulator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16 bit register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divided into two 8-bit registers AH and AL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to perform 8-bit instructions also</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generally used for arithmetical and logical instructions</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BX –</a:t>
            </a:r>
            <a:r>
              <a:rPr lang="en-US" sz="2400">
                <a:latin typeface="Times New Roman"/>
                <a:ea typeface="Times New Roman"/>
                <a:cs typeface="Times New Roman"/>
                <a:sym typeface="Times New Roman"/>
              </a:rPr>
              <a:t> Base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16 bit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divided into two 8-bit registers BH and BL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to perform 8-bit instructions also</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Used to store the value of the offset.</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446" name="Google Shape;1446;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7" name="Google Shape;1447;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48" name="Google Shape;1448;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34"/>
          <p:cNvSpPr txBox="1"/>
          <p:nvPr>
            <p:ph idx="1" type="body"/>
          </p:nvPr>
        </p:nvSpPr>
        <p:spPr>
          <a:xfrm>
            <a:off x="1055440" y="1052737"/>
            <a:ext cx="10153128" cy="492941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latin typeface="Times New Roman"/>
                <a:ea typeface="Times New Roman"/>
                <a:cs typeface="Times New Roman"/>
                <a:sym typeface="Times New Roman"/>
              </a:rPr>
              <a:t>CX –</a:t>
            </a:r>
            <a:r>
              <a:rPr lang="en-US" sz="2400">
                <a:latin typeface="Times New Roman"/>
                <a:ea typeface="Times New Roman"/>
                <a:cs typeface="Times New Roman"/>
                <a:sym typeface="Times New Roman"/>
              </a:rPr>
              <a:t> Counter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16 bit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divided into two 8-bit registers CH and CL</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to  perform 8-bit instructions also</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Used in looping and rotation</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DX – </a:t>
            </a:r>
            <a:r>
              <a:rPr lang="en-US" sz="2400">
                <a:latin typeface="Times New Roman"/>
                <a:ea typeface="Times New Roman"/>
                <a:cs typeface="Times New Roman"/>
                <a:sym typeface="Times New Roman"/>
              </a:rPr>
              <a:t>Data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16 bit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divided into two 8-bit registers DH and DL to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perform 8-bit instructions also</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Used in multiplication an input/output port addressing</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454" name="Google Shape;1454;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5" name="Google Shape;1455;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56" name="Google Shape;1456;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35"/>
          <p:cNvSpPr txBox="1"/>
          <p:nvPr>
            <p:ph type="title"/>
          </p:nvPr>
        </p:nvSpPr>
        <p:spPr>
          <a:xfrm>
            <a:off x="1127448" y="404664"/>
            <a:ext cx="8229600" cy="4320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Pointers and Index Registers</a:t>
            </a:r>
            <a:endParaRPr/>
          </a:p>
        </p:txBody>
      </p:sp>
      <p:sp>
        <p:nvSpPr>
          <p:cNvPr id="1462" name="Google Shape;1462;p135"/>
          <p:cNvSpPr txBox="1"/>
          <p:nvPr>
            <p:ph idx="1" type="body"/>
          </p:nvPr>
        </p:nvSpPr>
        <p:spPr>
          <a:xfrm>
            <a:off x="695400" y="1196231"/>
            <a:ext cx="10945216" cy="48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latin typeface="Times New Roman"/>
                <a:ea typeface="Times New Roman"/>
                <a:cs typeface="Times New Roman"/>
                <a:sym typeface="Times New Roman"/>
              </a:rPr>
              <a:t>SP – S</a:t>
            </a:r>
            <a:r>
              <a:rPr lang="en-US" sz="2400">
                <a:latin typeface="Times New Roman"/>
                <a:ea typeface="Times New Roman"/>
                <a:cs typeface="Times New Roman"/>
                <a:sym typeface="Times New Roman"/>
              </a:rPr>
              <a:t>tack pointer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16 bit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points to the topmost item of the stack</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If the stack is empty the stack pointer will be (FFFE)H</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It’s offset address relative to stack segment</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BP –B</a:t>
            </a:r>
            <a:r>
              <a:rPr lang="en-US" sz="2400">
                <a:latin typeface="Times New Roman"/>
                <a:ea typeface="Times New Roman"/>
                <a:cs typeface="Times New Roman"/>
                <a:sym typeface="Times New Roman"/>
              </a:rPr>
              <a:t>ase pointer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16 bit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used in accessing parameters passed by the stack</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It’s offset address relative to stack segment</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a:t>
            </a:r>
            <a:endParaRPr/>
          </a:p>
        </p:txBody>
      </p:sp>
      <p:sp>
        <p:nvSpPr>
          <p:cNvPr id="1463" name="Google Shape;1463;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64" name="Google Shape;1464;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65" name="Google Shape;1465;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36"/>
          <p:cNvSpPr txBox="1"/>
          <p:nvPr>
            <p:ph idx="1" type="body"/>
          </p:nvPr>
        </p:nvSpPr>
        <p:spPr>
          <a:xfrm>
            <a:off x="838200" y="1052736"/>
            <a:ext cx="10658400" cy="492941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latin typeface="Times New Roman"/>
                <a:ea typeface="Times New Roman"/>
                <a:cs typeface="Times New Roman"/>
                <a:sym typeface="Times New Roman"/>
              </a:rPr>
              <a:t>SI –  S</a:t>
            </a:r>
            <a:r>
              <a:rPr lang="en-US" sz="2400">
                <a:latin typeface="Times New Roman"/>
                <a:ea typeface="Times New Roman"/>
                <a:cs typeface="Times New Roman"/>
                <a:sym typeface="Times New Roman"/>
              </a:rPr>
              <a:t>ource index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16 bit register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used in the pointer addressing of data and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as a source in some string related operations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It’s offset is relative to data segment</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DI – D</a:t>
            </a:r>
            <a:r>
              <a:rPr lang="en-US" sz="2400">
                <a:latin typeface="Times New Roman"/>
                <a:ea typeface="Times New Roman"/>
                <a:cs typeface="Times New Roman"/>
                <a:sym typeface="Times New Roman"/>
              </a:rPr>
              <a:t>estination index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16 bit register </a:t>
            </a:r>
            <a:br>
              <a:rPr lang="en-US" sz="2400">
                <a:latin typeface="Times New Roman"/>
                <a:ea typeface="Times New Roman"/>
                <a:cs typeface="Times New Roman"/>
                <a:sym typeface="Times New Roman"/>
              </a:rPr>
            </a:br>
            <a:r>
              <a:rPr lang="en-US" sz="2400">
                <a:latin typeface="Times New Roman"/>
                <a:ea typeface="Times New Roman"/>
                <a:cs typeface="Times New Roman"/>
                <a:sym typeface="Times New Roman"/>
              </a:rPr>
              <a:t>        used in the pointer addressing of data and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as a destination in string related operations</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It’s offset is relative to extra segment.</a:t>
            </a:r>
            <a:endParaRPr/>
          </a:p>
        </p:txBody>
      </p:sp>
      <p:sp>
        <p:nvSpPr>
          <p:cNvPr id="1471" name="Google Shape;1471;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2" name="Google Shape;1472;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73" name="Google Shape;1473;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latin typeface="Times New Roman"/>
                <a:ea typeface="Times New Roman"/>
                <a:cs typeface="Times New Roman"/>
                <a:sym typeface="Times New Roman"/>
              </a:rPr>
              <a:t>IP - </a:t>
            </a:r>
            <a:r>
              <a:rPr lang="en-US" sz="2400">
                <a:latin typeface="Times New Roman"/>
                <a:ea typeface="Times New Roman"/>
                <a:cs typeface="Times New Roman"/>
                <a:sym typeface="Times New Roman"/>
              </a:rPr>
              <a:t>Instruction Pointer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16 bit register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stores the address of the next instruction to be executed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also acts as an offset for CS register.</a:t>
            </a:r>
            <a:endParaRPr/>
          </a:p>
          <a:p>
            <a:pPr indent="0" lvl="0" marL="0" rtl="0" algn="l">
              <a:lnSpc>
                <a:spcPct val="90000"/>
              </a:lnSpc>
              <a:spcBef>
                <a:spcPts val="100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479" name="Google Shape;1479;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0" name="Google Shape;1480;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81" name="Google Shape;1481;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38"/>
          <p:cNvSpPr txBox="1"/>
          <p:nvPr>
            <p:ph type="title"/>
          </p:nvPr>
        </p:nvSpPr>
        <p:spPr>
          <a:xfrm>
            <a:off x="826548" y="404664"/>
            <a:ext cx="8229600" cy="5089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Segment Registers</a:t>
            </a:r>
            <a:endParaRPr/>
          </a:p>
        </p:txBody>
      </p:sp>
      <p:sp>
        <p:nvSpPr>
          <p:cNvPr id="1487" name="Google Shape;1487;p138"/>
          <p:cNvSpPr txBox="1"/>
          <p:nvPr>
            <p:ph idx="1" type="body"/>
          </p:nvPr>
        </p:nvSpPr>
        <p:spPr>
          <a:xfrm>
            <a:off x="479376" y="1221483"/>
            <a:ext cx="11305256" cy="51362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b="1" lang="en-US" sz="2000">
                <a:latin typeface="Times New Roman"/>
                <a:ea typeface="Times New Roman"/>
                <a:cs typeface="Times New Roman"/>
                <a:sym typeface="Times New Roman"/>
              </a:rPr>
              <a:t>CS - Code Segment Register:</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        user cannot modify the content of these registers</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Only the microprocessor's compiler can do this</a:t>
            </a:r>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DS - Data Segment Register:</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         The user can modify the content of the data segment. </a:t>
            </a:r>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SS -  Stack Segment Registers:</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       used to store the information about the memory segment.         </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operations of the SS are mainly Push and Pop.</a:t>
            </a:r>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ES - Extra Segment Register:</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        By default, the control of the compiler remains in the DS where the user can add and modify the instructions</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If there is less space in that segment, then ES is used</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Also used for copying purpose.</a:t>
            </a:r>
            <a:endParaRPr/>
          </a:p>
        </p:txBody>
      </p:sp>
      <p:sp>
        <p:nvSpPr>
          <p:cNvPr id="1488" name="Google Shape;1488;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9" name="Google Shape;1489;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90" name="Google Shape;1490;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39"/>
          <p:cNvSpPr txBox="1"/>
          <p:nvPr>
            <p:ph type="title"/>
          </p:nvPr>
        </p:nvSpPr>
        <p:spPr>
          <a:xfrm>
            <a:off x="838200" y="404664"/>
            <a:ext cx="8229600" cy="5089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Flag or Status Register</a:t>
            </a:r>
            <a:endParaRPr/>
          </a:p>
        </p:txBody>
      </p:sp>
      <p:sp>
        <p:nvSpPr>
          <p:cNvPr id="1496" name="Google Shape;1496;p139"/>
          <p:cNvSpPr txBox="1"/>
          <p:nvPr>
            <p:ph idx="1" type="body"/>
          </p:nvPr>
        </p:nvSpPr>
        <p:spPr>
          <a:xfrm>
            <a:off x="623392" y="1459297"/>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16-bit register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contains 9 flags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remaining 7 bits are idle in this register</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These flags tell about the status of the processor after any arithmetic or logical operation</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IF the flag value is 1, the flag is set, and if it is 0, it is said to be reset. </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497" name="Google Shape;1497;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98" name="Google Shape;1498;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99" name="Google Shape;1499;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40"/>
          <p:cNvSpPr txBox="1"/>
          <p:nvPr>
            <p:ph type="title"/>
          </p:nvPr>
        </p:nvSpPr>
        <p:spPr>
          <a:xfrm>
            <a:off x="570004" y="404664"/>
            <a:ext cx="9414428" cy="50405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Microcomputer</a:t>
            </a:r>
            <a:endParaRPr/>
          </a:p>
        </p:txBody>
      </p:sp>
      <p:sp>
        <p:nvSpPr>
          <p:cNvPr id="1505" name="Google Shape;1505;p140"/>
          <p:cNvSpPr txBox="1"/>
          <p:nvPr>
            <p:ph idx="3" type="body"/>
          </p:nvPr>
        </p:nvSpPr>
        <p:spPr>
          <a:xfrm>
            <a:off x="6324600" y="1217614"/>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0000"/>
              </a:buClr>
              <a:buSzPts val="2400"/>
              <a:buNone/>
            </a:pPr>
            <a:r>
              <a:rPr lang="en-US">
                <a:solidFill>
                  <a:srgbClr val="FF0000"/>
                </a:solidFill>
                <a:latin typeface="Times New Roman"/>
                <a:ea typeface="Times New Roman"/>
                <a:cs typeface="Times New Roman"/>
                <a:sym typeface="Times New Roman"/>
              </a:rPr>
              <a:t>Block Diagram</a:t>
            </a:r>
            <a:endParaRPr/>
          </a:p>
        </p:txBody>
      </p:sp>
      <p:pic>
        <p:nvPicPr>
          <p:cNvPr id="1506" name="Google Shape;1506;p140"/>
          <p:cNvPicPr preferRelativeResize="0"/>
          <p:nvPr>
            <p:ph idx="4" type="body"/>
          </p:nvPr>
        </p:nvPicPr>
        <p:blipFill rotWithShape="1">
          <a:blip r:embed="rId3">
            <a:alphaModFix/>
          </a:blip>
          <a:srcRect b="0" l="0" r="0" t="0"/>
          <a:stretch/>
        </p:blipFill>
        <p:spPr>
          <a:xfrm>
            <a:off x="7032104" y="2132856"/>
            <a:ext cx="4114800" cy="3816424"/>
          </a:xfrm>
          <a:prstGeom prst="rect">
            <a:avLst/>
          </a:prstGeom>
          <a:noFill/>
          <a:ln>
            <a:noFill/>
          </a:ln>
        </p:spPr>
      </p:pic>
      <p:sp>
        <p:nvSpPr>
          <p:cNvPr id="1507" name="Google Shape;1507;p140"/>
          <p:cNvSpPr txBox="1"/>
          <p:nvPr>
            <p:ph idx="2" type="body"/>
          </p:nvPr>
        </p:nvSpPr>
        <p:spPr>
          <a:xfrm>
            <a:off x="570004" y="1535113"/>
            <a:ext cx="5670012" cy="459105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 digital computer with one microprocessor which acts as a CPU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  complete computer on a small scale, designed for use by one person at a time</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called a personal computer (PC)</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 device based on a single-chip microprocessor</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includes laptops and desktops</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1508" name="Google Shape;1508;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09" name="Google Shape;1509;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510" name="Google Shape;1510;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41"/>
          <p:cNvSpPr txBox="1"/>
          <p:nvPr>
            <p:ph type="ctrTitle"/>
          </p:nvPr>
        </p:nvSpPr>
        <p:spPr>
          <a:xfrm>
            <a:off x="2279576" y="2132856"/>
            <a:ext cx="7696200" cy="1431925"/>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002060"/>
              </a:buClr>
              <a:buSzPct val="100000"/>
              <a:buFont typeface="Times New Roman"/>
              <a:buNone/>
            </a:pPr>
            <a:r>
              <a:rPr b="1" lang="en-US">
                <a:solidFill>
                  <a:srgbClr val="002060"/>
                </a:solidFill>
                <a:latin typeface="Times New Roman"/>
                <a:ea typeface="Times New Roman"/>
                <a:cs typeface="Times New Roman"/>
                <a:sym typeface="Times New Roman"/>
              </a:rPr>
              <a:t>Introduction to 8086 Assembly Language</a:t>
            </a:r>
            <a:endParaRPr/>
          </a:p>
        </p:txBody>
      </p:sp>
      <p:sp>
        <p:nvSpPr>
          <p:cNvPr id="1517" name="Google Shape;1517;p141"/>
          <p:cNvSpPr txBox="1"/>
          <p:nvPr>
            <p:ph idx="1" type="subTitle"/>
          </p:nvPr>
        </p:nvSpPr>
        <p:spPr>
          <a:xfrm>
            <a:off x="2183675" y="4293096"/>
            <a:ext cx="7772400" cy="1524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02060"/>
              </a:buClr>
              <a:buSzPts val="2800"/>
              <a:buNone/>
            </a:pPr>
            <a:r>
              <a:rPr b="1" lang="en-US" sz="2800">
                <a:solidFill>
                  <a:srgbClr val="002060"/>
                </a:solidFill>
                <a:latin typeface="Times New Roman"/>
                <a:ea typeface="Times New Roman"/>
                <a:cs typeface="Times New Roman"/>
                <a:sym typeface="Times New Roman"/>
              </a:rPr>
              <a:t>Assembly Language Programming</a:t>
            </a:r>
            <a:endParaRPr/>
          </a:p>
        </p:txBody>
      </p:sp>
      <p:cxnSp>
        <p:nvCxnSpPr>
          <p:cNvPr id="1518" name="Google Shape;1518;p141"/>
          <p:cNvCxnSpPr/>
          <p:nvPr/>
        </p:nvCxnSpPr>
        <p:spPr>
          <a:xfrm>
            <a:off x="3143672" y="4149080"/>
            <a:ext cx="6629400" cy="0"/>
          </a:xfrm>
          <a:prstGeom prst="straightConnector1">
            <a:avLst/>
          </a:prstGeom>
          <a:noFill/>
          <a:ln cap="flat" cmpd="sng" w="28575">
            <a:solidFill>
              <a:schemeClr val="dk1"/>
            </a:solidFill>
            <a:prstDash val="solid"/>
            <a:round/>
            <a:headEnd len="med" w="med" type="none"/>
            <a:tailEnd len="med" w="med" type="none"/>
          </a:ln>
        </p:spPr>
      </p:cxnSp>
      <p:sp>
        <p:nvSpPr>
          <p:cNvPr id="1519" name="Google Shape;1519;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520" name="Google Shape;1520;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1" name="Google Shape;1521;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42"/>
          <p:cNvSpPr/>
          <p:nvPr/>
        </p:nvSpPr>
        <p:spPr>
          <a:xfrm>
            <a:off x="1738314" y="1571611"/>
            <a:ext cx="8643937" cy="480131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DATA SEGMENT                     ; Data Segment</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N1</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3n2 DB 12H</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N2 DB 21H</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RES DB ?</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DATA ENDS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CODE SEGMENT                         ; Code segment</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ASSUME CS: CODE, DS: DATA</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START: MOV AX, DATA</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MOV DS, AX</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MOV AL, N1</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MOV BL, N2</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ADD AL, BL</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MOV RES, AL</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INT 21H</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CODE ENDS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END START</a:t>
            </a:r>
            <a:endParaRPr/>
          </a:p>
        </p:txBody>
      </p:sp>
      <p:sp>
        <p:nvSpPr>
          <p:cNvPr id="1527" name="Google Shape;1527;p142"/>
          <p:cNvSpPr/>
          <p:nvPr/>
        </p:nvSpPr>
        <p:spPr>
          <a:xfrm>
            <a:off x="1991544" y="908720"/>
            <a:ext cx="599978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0000"/>
                </a:solidFill>
                <a:latin typeface="Times New Roman"/>
                <a:ea typeface="Times New Roman"/>
                <a:cs typeface="Times New Roman"/>
                <a:sym typeface="Times New Roman"/>
              </a:rPr>
              <a:t>EXAMPLE : Adding two 8 bit numbers </a:t>
            </a:r>
            <a:endParaRPr/>
          </a:p>
        </p:txBody>
      </p:sp>
      <p:sp>
        <p:nvSpPr>
          <p:cNvPr id="1528" name="Google Shape;1528;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9" name="Google Shape;1529;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530" name="Google Shape;1530;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6"/>
          <p:cNvPicPr preferRelativeResize="0"/>
          <p:nvPr/>
        </p:nvPicPr>
        <p:blipFill rotWithShape="1">
          <a:blip r:embed="rId3">
            <a:alphaModFix/>
          </a:blip>
          <a:srcRect b="0" l="0" r="0" t="0"/>
          <a:stretch/>
        </p:blipFill>
        <p:spPr>
          <a:xfrm>
            <a:off x="1819084" y="836712"/>
            <a:ext cx="8163116" cy="5257800"/>
          </a:xfrm>
          <a:prstGeom prst="rect">
            <a:avLst/>
          </a:prstGeom>
          <a:noFill/>
          <a:ln>
            <a:noFill/>
          </a:ln>
        </p:spPr>
      </p:pic>
      <p:sp>
        <p:nvSpPr>
          <p:cNvPr id="217" name="Google Shape;217;p26"/>
          <p:cNvSpPr txBox="1"/>
          <p:nvPr>
            <p:ph idx="12" type="sldNum"/>
          </p:nvPr>
        </p:nvSpPr>
        <p:spPr>
          <a:xfrm>
            <a:off x="8610600" y="6431598"/>
            <a:ext cx="2743200" cy="214630"/>
          </a:xfrm>
          <a:prstGeom prst="rect">
            <a:avLst/>
          </a:prstGeom>
          <a:noFill/>
          <a:ln>
            <a:noFill/>
          </a:ln>
        </p:spPr>
        <p:txBody>
          <a:bodyPr anchorCtr="0" anchor="t" bIns="0" lIns="0" spcFirstLastPara="1" rIns="0" wrap="square" tIns="55875">
            <a:spAutoFit/>
          </a:bodyPr>
          <a:lstStyle/>
          <a:p>
            <a:pPr indent="0" lvl="0" marL="193040" marR="0" rtl="0" algn="l">
              <a:lnSpc>
                <a:spcPct val="68888"/>
              </a:lnSpc>
              <a:spcBef>
                <a:spcPts val="0"/>
              </a:spcBef>
              <a:spcAft>
                <a:spcPts val="0"/>
              </a:spcAft>
              <a:buClr>
                <a:schemeClr val="dk1"/>
              </a:buClr>
              <a:buSzPts val="1800"/>
              <a:buFont typeface="Calibri"/>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18" name="Google Shape;21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219" name="Google Shape;21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559496" y="332656"/>
            <a:ext cx="8280920" cy="68993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Arithmetic and Logic Unit (ALU)</a:t>
            </a:r>
            <a:endParaRPr b="1">
              <a:latin typeface="Times New Roman"/>
              <a:ea typeface="Times New Roman"/>
              <a:cs typeface="Times New Roman"/>
              <a:sym typeface="Times New Roman"/>
            </a:endParaRPr>
          </a:p>
        </p:txBody>
      </p:sp>
      <p:sp>
        <p:nvSpPr>
          <p:cNvPr id="225" name="Google Shape;225;p27"/>
          <p:cNvSpPr txBox="1"/>
          <p:nvPr/>
        </p:nvSpPr>
        <p:spPr>
          <a:xfrm>
            <a:off x="5981700" y="6442159"/>
            <a:ext cx="228600" cy="180340"/>
          </a:xfrm>
          <a:prstGeom prst="rect">
            <a:avLst/>
          </a:prstGeom>
          <a:noFill/>
          <a:ln>
            <a:noFill/>
          </a:ln>
        </p:spPr>
        <p:txBody>
          <a:bodyPr anchorCtr="0" anchor="t" bIns="0" lIns="0" spcFirstLastPara="1" rIns="0" wrap="square" tIns="0">
            <a:spAutoFit/>
          </a:bodyPr>
          <a:lstStyle/>
          <a:p>
            <a:pPr indent="0" lvl="0" marL="38100" marR="0" rtl="0" algn="l">
              <a:lnSpc>
                <a:spcPct val="117499"/>
              </a:lnSpc>
              <a:spcBef>
                <a:spcPts val="0"/>
              </a:spcBef>
              <a:spcAft>
                <a:spcPts val="0"/>
              </a:spcAft>
              <a:buClr>
                <a:schemeClr val="dk1"/>
              </a:buClr>
              <a:buSzPts val="12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26" name="Google Shape;226;p27"/>
          <p:cNvSpPr txBox="1"/>
          <p:nvPr/>
        </p:nvSpPr>
        <p:spPr>
          <a:xfrm>
            <a:off x="2003108" y="1108397"/>
            <a:ext cx="8185784" cy="2544445"/>
          </a:xfrm>
          <a:prstGeom prst="rect">
            <a:avLst/>
          </a:prstGeom>
          <a:noFill/>
          <a:ln>
            <a:noFill/>
          </a:ln>
        </p:spPr>
        <p:txBody>
          <a:bodyPr anchorCtr="0" anchor="t" bIns="0" lIns="0" spcFirstLastPara="1" rIns="0" wrap="square" tIns="64125">
            <a:spAutoFit/>
          </a:bodyPr>
          <a:lstStyle/>
          <a:p>
            <a:pPr indent="-342900" lvl="0" marL="355600" marR="821055" rtl="0" algn="l">
              <a:lnSpc>
                <a:spcPct val="108000"/>
              </a:lnSpc>
              <a:spcBef>
                <a:spcPts val="0"/>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Operations are executed in the Arithmetic and  Logic Unit (ALU).</a:t>
            </a:r>
            <a:endParaRPr sz="3000">
              <a:solidFill>
                <a:schemeClr val="dk1"/>
              </a:solidFill>
              <a:latin typeface="Times New Roman"/>
              <a:ea typeface="Times New Roman"/>
              <a:cs typeface="Times New Roman"/>
              <a:sym typeface="Times New Roman"/>
            </a:endParaRPr>
          </a:p>
          <a:p>
            <a:pPr indent="-285750" lvl="1" marL="755650" marR="0" rtl="0" algn="l">
              <a:lnSpc>
                <a:spcPct val="100000"/>
              </a:lnSpc>
              <a:spcBef>
                <a:spcPts val="210"/>
              </a:spcBef>
              <a:spcAft>
                <a:spcPts val="0"/>
              </a:spcAft>
              <a:buClr>
                <a:schemeClr val="dk1"/>
              </a:buClr>
              <a:buSzPts val="1700"/>
              <a:buFont typeface="Arial"/>
              <a:buChar char="–"/>
            </a:pPr>
            <a:r>
              <a:rPr b="0" i="0" lang="en-US" sz="1700" u="none" cap="none" strike="noStrike">
                <a:solidFill>
                  <a:schemeClr val="dk1"/>
                </a:solidFill>
                <a:latin typeface="Times New Roman"/>
                <a:ea typeface="Times New Roman"/>
                <a:cs typeface="Times New Roman"/>
                <a:sym typeface="Times New Roman"/>
              </a:rPr>
              <a:t>Arithmetic operations such as addition, subtraction.</a:t>
            </a:r>
            <a:endParaRPr b="0" i="0" sz="1700" u="none" cap="none" strike="noStrike">
              <a:solidFill>
                <a:schemeClr val="dk1"/>
              </a:solidFill>
              <a:latin typeface="Times New Roman"/>
              <a:ea typeface="Times New Roman"/>
              <a:cs typeface="Times New Roman"/>
              <a:sym typeface="Times New Roman"/>
            </a:endParaRPr>
          </a:p>
          <a:p>
            <a:pPr indent="-285750" lvl="1" marL="755650" marR="0" rtl="0" algn="l">
              <a:lnSpc>
                <a:spcPct val="100000"/>
              </a:lnSpc>
              <a:spcBef>
                <a:spcPts val="270"/>
              </a:spcBef>
              <a:spcAft>
                <a:spcPts val="0"/>
              </a:spcAft>
              <a:buClr>
                <a:schemeClr val="dk1"/>
              </a:buClr>
              <a:buSzPts val="1700"/>
              <a:buFont typeface="Arial"/>
              <a:buChar char="–"/>
            </a:pPr>
            <a:r>
              <a:rPr b="0" i="0" lang="en-US" sz="1700" u="none" cap="none" strike="noStrike">
                <a:solidFill>
                  <a:schemeClr val="dk1"/>
                </a:solidFill>
                <a:latin typeface="Times New Roman"/>
                <a:ea typeface="Times New Roman"/>
                <a:cs typeface="Times New Roman"/>
                <a:sym typeface="Times New Roman"/>
              </a:rPr>
              <a:t>Logic operations such as comparison of numbers</a:t>
            </a:r>
            <a:r>
              <a:rPr b="0" i="0" lang="en-US" sz="2600" u="none" cap="none" strike="noStrike">
                <a:solidFill>
                  <a:schemeClr val="dk1"/>
                </a:solidFill>
                <a:latin typeface="Times New Roman"/>
                <a:ea typeface="Times New Roman"/>
                <a:cs typeface="Times New Roman"/>
                <a:sym typeface="Times New Roman"/>
              </a:rPr>
              <a:t>.</a:t>
            </a:r>
            <a:endParaRPr b="0" i="0" sz="2600" u="none" cap="none" strike="noStrike">
              <a:solidFill>
                <a:schemeClr val="dk1"/>
              </a:solidFill>
              <a:latin typeface="Times New Roman"/>
              <a:ea typeface="Times New Roman"/>
              <a:cs typeface="Times New Roman"/>
              <a:sym typeface="Times New Roman"/>
            </a:endParaRPr>
          </a:p>
          <a:p>
            <a:pPr indent="-342900" lvl="0" marL="355600" marR="5080" rtl="0" algn="l">
              <a:lnSpc>
                <a:spcPct val="108000"/>
              </a:lnSpc>
              <a:spcBef>
                <a:spcPts val="745"/>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In order to execute an instruction, operands need to  be brought into the ALU from the memory.</a:t>
            </a:r>
            <a:endParaRPr sz="3000">
              <a:solidFill>
                <a:schemeClr val="dk1"/>
              </a:solidFill>
              <a:latin typeface="Times New Roman"/>
              <a:ea typeface="Times New Roman"/>
              <a:cs typeface="Times New Roman"/>
              <a:sym typeface="Times New Roman"/>
            </a:endParaRPr>
          </a:p>
        </p:txBody>
      </p:sp>
      <p:sp>
        <p:nvSpPr>
          <p:cNvPr id="227" name="Google Shape;227;p27"/>
          <p:cNvSpPr txBox="1"/>
          <p:nvPr/>
        </p:nvSpPr>
        <p:spPr>
          <a:xfrm>
            <a:off x="2383472" y="3958716"/>
            <a:ext cx="6381750" cy="834390"/>
          </a:xfrm>
          <a:prstGeom prst="rect">
            <a:avLst/>
          </a:prstGeom>
          <a:noFill/>
          <a:ln>
            <a:noFill/>
          </a:ln>
        </p:spPr>
        <p:txBody>
          <a:bodyPr anchorCtr="0" anchor="t" bIns="0" lIns="0" spcFirstLastPara="1" rIns="0" wrap="square" tIns="161275">
            <a:spAutoFit/>
          </a:bodyPr>
          <a:lstStyle/>
          <a:p>
            <a:pPr indent="-285750" lvl="0" marL="298450" marR="0" rtl="0" algn="l">
              <a:lnSpc>
                <a:spcPct val="100000"/>
              </a:lnSpc>
              <a:spcBef>
                <a:spcPts val="0"/>
              </a:spcBef>
              <a:spcAft>
                <a:spcPts val="0"/>
              </a:spcAft>
              <a:buClr>
                <a:schemeClr val="dk1"/>
              </a:buClr>
              <a:buSzPts val="1700"/>
              <a:buFont typeface="Arial"/>
              <a:buChar char="–"/>
            </a:pPr>
            <a:r>
              <a:rPr lang="en-US" sz="1700">
                <a:solidFill>
                  <a:schemeClr val="dk1"/>
                </a:solidFill>
                <a:latin typeface="Times New Roman"/>
                <a:ea typeface="Times New Roman"/>
                <a:cs typeface="Times New Roman"/>
                <a:sym typeface="Times New Roman"/>
              </a:rPr>
              <a:t>Operands are stored in general purpose registers available in the ALU.</a:t>
            </a:r>
            <a:endParaRPr sz="1700">
              <a:solidFill>
                <a:schemeClr val="dk1"/>
              </a:solidFill>
              <a:latin typeface="Times New Roman"/>
              <a:ea typeface="Times New Roman"/>
              <a:cs typeface="Times New Roman"/>
              <a:sym typeface="Times New Roman"/>
            </a:endParaRPr>
          </a:p>
          <a:p>
            <a:pPr indent="-285750" lvl="0" marL="298450" marR="0" rtl="0" algn="l">
              <a:lnSpc>
                <a:spcPct val="100000"/>
              </a:lnSpc>
              <a:spcBef>
                <a:spcPts val="1170"/>
              </a:spcBef>
              <a:spcAft>
                <a:spcPts val="0"/>
              </a:spcAft>
              <a:buClr>
                <a:schemeClr val="dk1"/>
              </a:buClr>
              <a:buSzPts val="1700"/>
              <a:buFont typeface="Arial"/>
              <a:buChar char="–"/>
            </a:pPr>
            <a:r>
              <a:rPr lang="en-US" sz="1700">
                <a:solidFill>
                  <a:schemeClr val="dk1"/>
                </a:solidFill>
                <a:latin typeface="Times New Roman"/>
                <a:ea typeface="Times New Roman"/>
                <a:cs typeface="Times New Roman"/>
                <a:sym typeface="Times New Roman"/>
              </a:rPr>
              <a:t>Access times of general purpose registers are faster than the cache.</a:t>
            </a:r>
            <a:endParaRPr sz="1700">
              <a:solidFill>
                <a:schemeClr val="dk1"/>
              </a:solidFill>
              <a:latin typeface="Times New Roman"/>
              <a:ea typeface="Times New Roman"/>
              <a:cs typeface="Times New Roman"/>
              <a:sym typeface="Times New Roman"/>
            </a:endParaRPr>
          </a:p>
        </p:txBody>
      </p:sp>
      <p:sp>
        <p:nvSpPr>
          <p:cNvPr id="228" name="Google Shape;228;p27"/>
          <p:cNvSpPr txBox="1"/>
          <p:nvPr/>
        </p:nvSpPr>
        <p:spPr>
          <a:xfrm>
            <a:off x="1926272" y="4839970"/>
            <a:ext cx="8124190" cy="1310640"/>
          </a:xfrm>
          <a:prstGeom prst="rect">
            <a:avLst/>
          </a:prstGeom>
          <a:noFill/>
          <a:ln>
            <a:noFill/>
          </a:ln>
        </p:spPr>
        <p:txBody>
          <a:bodyPr anchorCtr="0" anchor="t" bIns="0" lIns="0" spcFirstLastPara="1" rIns="0" wrap="square" tIns="64125">
            <a:spAutoFit/>
          </a:bodyPr>
          <a:lstStyle/>
          <a:p>
            <a:pPr indent="-342900" lvl="0" marL="355600" marR="5080" rtl="0" algn="l">
              <a:lnSpc>
                <a:spcPct val="108000"/>
              </a:lnSpc>
              <a:spcBef>
                <a:spcPts val="0"/>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Results of the operations are stored back in the  memory or retained in the processor for immediate  use.</a:t>
            </a:r>
            <a:endParaRPr sz="3000">
              <a:solidFill>
                <a:schemeClr val="dk1"/>
              </a:solidFill>
              <a:latin typeface="Times New Roman"/>
              <a:ea typeface="Times New Roman"/>
              <a:cs typeface="Times New Roman"/>
              <a:sym typeface="Times New Roman"/>
            </a:endParaRPr>
          </a:p>
        </p:txBody>
      </p:sp>
      <p:sp>
        <p:nvSpPr>
          <p:cNvPr id="229" name="Google Shape;22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230" name="Google Shape;23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231" name="Google Shape;23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3562572" y="612616"/>
            <a:ext cx="3663710" cy="689932"/>
          </a:xfrm>
          <a:prstGeom prst="rect">
            <a:avLst/>
          </a:prstGeom>
          <a:noFill/>
          <a:ln>
            <a:noFill/>
          </a:ln>
        </p:spPr>
        <p:txBody>
          <a:bodyPr anchorCtr="0" anchor="ctr" bIns="0" lIns="0" spcFirstLastPara="1" rIns="0" wrap="square" tIns="12700">
            <a:spAutoFit/>
          </a:bodyPr>
          <a:lstStyle/>
          <a:p>
            <a:pPr indent="0" lvl="0" marL="12700" rtl="0" algn="ctr">
              <a:lnSpc>
                <a:spcPct val="10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Output unit</a:t>
            </a:r>
            <a:endParaRPr b="1">
              <a:latin typeface="Times New Roman"/>
              <a:ea typeface="Times New Roman"/>
              <a:cs typeface="Times New Roman"/>
              <a:sym typeface="Times New Roman"/>
            </a:endParaRPr>
          </a:p>
        </p:txBody>
      </p:sp>
      <p:sp>
        <p:nvSpPr>
          <p:cNvPr id="237" name="Google Shape;237;p28"/>
          <p:cNvSpPr txBox="1"/>
          <p:nvPr/>
        </p:nvSpPr>
        <p:spPr>
          <a:xfrm>
            <a:off x="2214295" y="1549184"/>
            <a:ext cx="7194550" cy="1397635"/>
          </a:xfrm>
          <a:prstGeom prst="rect">
            <a:avLst/>
          </a:prstGeom>
          <a:noFill/>
          <a:ln>
            <a:noFill/>
          </a:ln>
        </p:spPr>
        <p:txBody>
          <a:bodyPr anchorCtr="0" anchor="t" bIns="0" lIns="0" spcFirstLastPara="1" rIns="0" wrap="square" tIns="12700">
            <a:spAutoFit/>
          </a:bodyPr>
          <a:lstStyle/>
          <a:p>
            <a:pPr indent="-107442" lvl="0" marL="93345" marR="0" rtl="0" algn="l">
              <a:lnSpc>
                <a:spcPct val="100000"/>
              </a:lnSpc>
              <a:spcBef>
                <a:spcPts val="0"/>
              </a:spcBef>
              <a:spcAft>
                <a:spcPts val="0"/>
              </a:spcAft>
              <a:buClr>
                <a:schemeClr val="dk1"/>
              </a:buClr>
              <a:buSzPts val="1692"/>
              <a:buFont typeface="Times New Roman"/>
              <a:buChar char="•"/>
            </a:pPr>
            <a:r>
              <a:rPr lang="en-US" sz="1800">
                <a:solidFill>
                  <a:schemeClr val="dk1"/>
                </a:solidFill>
                <a:latin typeface="Times New Roman"/>
                <a:ea typeface="Times New Roman"/>
                <a:cs typeface="Times New Roman"/>
                <a:sym typeface="Times New Roman"/>
              </a:rPr>
              <a:t>Computers represent information in a specific binary form. Output units:</a:t>
            </a:r>
            <a:endParaRPr sz="1800">
              <a:solidFill>
                <a:schemeClr val="dk1"/>
              </a:solidFill>
              <a:latin typeface="Times New Roman"/>
              <a:ea typeface="Times New Roman"/>
              <a:cs typeface="Times New Roman"/>
              <a:sym typeface="Times New Roman"/>
            </a:endParaRPr>
          </a:p>
          <a:p>
            <a:pPr indent="-133350" lvl="1" marL="3175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Interface with output devices.</a:t>
            </a:r>
            <a:endParaRPr b="0" i="0" sz="1800" u="none" cap="none" strike="noStrike">
              <a:solidFill>
                <a:schemeClr val="dk1"/>
              </a:solidFill>
              <a:latin typeface="Times New Roman"/>
              <a:ea typeface="Times New Roman"/>
              <a:cs typeface="Times New Roman"/>
              <a:sym typeface="Times New Roman"/>
            </a:endParaRPr>
          </a:p>
          <a:p>
            <a:pPr indent="-120650" lvl="1" marL="3048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Accept processed results provided by the computer in specific binary form.</a:t>
            </a:r>
            <a:endParaRPr b="0" i="0" sz="1800" u="none" cap="none" strike="noStrike">
              <a:solidFill>
                <a:schemeClr val="dk1"/>
              </a:solidFill>
              <a:latin typeface="Times New Roman"/>
              <a:ea typeface="Times New Roman"/>
              <a:cs typeface="Times New Roman"/>
              <a:sym typeface="Times New Roman"/>
            </a:endParaRPr>
          </a:p>
          <a:p>
            <a:pPr indent="-171450" lvl="1" marL="355600" marR="755015"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Convert the information in binary form to a form understood by an  output device.</a:t>
            </a:r>
            <a:endParaRPr b="0" i="0" sz="1800" u="none" cap="none" strike="noStrike">
              <a:solidFill>
                <a:schemeClr val="dk1"/>
              </a:solidFill>
              <a:latin typeface="Times New Roman"/>
              <a:ea typeface="Times New Roman"/>
              <a:cs typeface="Times New Roman"/>
              <a:sym typeface="Times New Roman"/>
            </a:endParaRPr>
          </a:p>
        </p:txBody>
      </p:sp>
      <p:pic>
        <p:nvPicPr>
          <p:cNvPr id="238" name="Google Shape;238;p28"/>
          <p:cNvPicPr preferRelativeResize="0"/>
          <p:nvPr/>
        </p:nvPicPr>
        <p:blipFill rotWithShape="1">
          <a:blip r:embed="rId3">
            <a:alphaModFix/>
          </a:blip>
          <a:srcRect b="0" l="0" r="0" t="0"/>
          <a:stretch/>
        </p:blipFill>
        <p:spPr>
          <a:xfrm>
            <a:off x="2567939" y="3357371"/>
            <a:ext cx="7848600" cy="2752343"/>
          </a:xfrm>
          <a:prstGeom prst="rect">
            <a:avLst/>
          </a:prstGeom>
          <a:noFill/>
          <a:ln>
            <a:noFill/>
          </a:ln>
        </p:spPr>
      </p:pic>
      <p:sp>
        <p:nvSpPr>
          <p:cNvPr id="239" name="Google Shape;239;p28"/>
          <p:cNvSpPr txBox="1"/>
          <p:nvPr/>
        </p:nvSpPr>
        <p:spPr>
          <a:xfrm>
            <a:off x="5981700" y="6442159"/>
            <a:ext cx="228600" cy="180340"/>
          </a:xfrm>
          <a:prstGeom prst="rect">
            <a:avLst/>
          </a:prstGeom>
          <a:noFill/>
          <a:ln>
            <a:noFill/>
          </a:ln>
        </p:spPr>
        <p:txBody>
          <a:bodyPr anchorCtr="0" anchor="t" bIns="0" lIns="0" spcFirstLastPara="1" rIns="0" wrap="square" tIns="0">
            <a:spAutoFit/>
          </a:bodyPr>
          <a:lstStyle/>
          <a:p>
            <a:pPr indent="0" lvl="0" marL="38100" marR="0" rtl="0" algn="l">
              <a:lnSpc>
                <a:spcPct val="117499"/>
              </a:lnSpc>
              <a:spcBef>
                <a:spcPts val="0"/>
              </a:spcBef>
              <a:spcAft>
                <a:spcPts val="0"/>
              </a:spcAft>
              <a:buClr>
                <a:schemeClr val="dk1"/>
              </a:buClr>
              <a:buSzPts val="12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40" name="Google Shape;24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241" name="Google Shape;24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242" name="Google Shape;24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3935760" y="541799"/>
            <a:ext cx="3356833" cy="689932"/>
          </a:xfrm>
          <a:prstGeom prst="rect">
            <a:avLst/>
          </a:prstGeom>
          <a:noFill/>
          <a:ln>
            <a:noFill/>
          </a:ln>
        </p:spPr>
        <p:txBody>
          <a:bodyPr anchorCtr="0" anchor="ctr" bIns="0" lIns="0" spcFirstLastPara="1" rIns="0" wrap="square" tIns="12700">
            <a:spAutoFit/>
          </a:bodyPr>
          <a:lstStyle/>
          <a:p>
            <a:pPr indent="0" lvl="0" marL="12700" rtl="0" algn="ctr">
              <a:lnSpc>
                <a:spcPct val="10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Control unit</a:t>
            </a:r>
            <a:endParaRPr b="1">
              <a:latin typeface="Times New Roman"/>
              <a:ea typeface="Times New Roman"/>
              <a:cs typeface="Times New Roman"/>
              <a:sym typeface="Times New Roman"/>
            </a:endParaRPr>
          </a:p>
        </p:txBody>
      </p:sp>
      <p:sp>
        <p:nvSpPr>
          <p:cNvPr id="248" name="Google Shape;248;p29"/>
          <p:cNvSpPr txBox="1"/>
          <p:nvPr/>
        </p:nvSpPr>
        <p:spPr>
          <a:xfrm>
            <a:off x="5981700" y="6442159"/>
            <a:ext cx="228600" cy="180340"/>
          </a:xfrm>
          <a:prstGeom prst="rect">
            <a:avLst/>
          </a:prstGeom>
          <a:noFill/>
          <a:ln>
            <a:noFill/>
          </a:ln>
        </p:spPr>
        <p:txBody>
          <a:bodyPr anchorCtr="0" anchor="t" bIns="0" lIns="0" spcFirstLastPara="1" rIns="0" wrap="square" tIns="0">
            <a:spAutoFit/>
          </a:bodyPr>
          <a:lstStyle/>
          <a:p>
            <a:pPr indent="0" lvl="0" marL="38100" marR="0" rtl="0" algn="l">
              <a:lnSpc>
                <a:spcPct val="117499"/>
              </a:lnSpc>
              <a:spcBef>
                <a:spcPts val="0"/>
              </a:spcBef>
              <a:spcAft>
                <a:spcPts val="0"/>
              </a:spcAft>
              <a:buClr>
                <a:schemeClr val="dk1"/>
              </a:buClr>
              <a:buSzPts val="1200"/>
              <a:buFont typeface="Times New Roman"/>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49" name="Google Shape;249;p29"/>
          <p:cNvSpPr txBox="1"/>
          <p:nvPr/>
        </p:nvSpPr>
        <p:spPr>
          <a:xfrm>
            <a:off x="1526860" y="1198405"/>
            <a:ext cx="9138280" cy="503364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Operation of a computer can be summarized as:</a:t>
            </a:r>
            <a:endParaRPr sz="2400">
              <a:solidFill>
                <a:schemeClr val="dk1"/>
              </a:solidFill>
              <a:latin typeface="Times New Roman"/>
              <a:ea typeface="Times New Roman"/>
              <a:cs typeface="Times New Roman"/>
              <a:sym typeface="Times New Roman"/>
            </a:endParaRPr>
          </a:p>
          <a:p>
            <a:pPr indent="-285750" lvl="1" marL="755650" marR="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Accepts information from the input units (Input unit).</a:t>
            </a:r>
            <a:endParaRPr b="0" i="0" sz="2400" u="none" cap="none" strike="noStrike">
              <a:solidFill>
                <a:schemeClr val="dk1"/>
              </a:solidFill>
              <a:latin typeface="Times New Roman"/>
              <a:ea typeface="Times New Roman"/>
              <a:cs typeface="Times New Roman"/>
              <a:sym typeface="Times New Roman"/>
            </a:endParaRPr>
          </a:p>
          <a:p>
            <a:pPr indent="-285750" lvl="1" marL="755650" marR="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Stores the information (Memory).</a:t>
            </a:r>
            <a:endParaRPr b="0" i="0" sz="2400" u="none" cap="none" strike="noStrike">
              <a:solidFill>
                <a:schemeClr val="dk1"/>
              </a:solidFill>
              <a:latin typeface="Times New Roman"/>
              <a:ea typeface="Times New Roman"/>
              <a:cs typeface="Times New Roman"/>
              <a:sym typeface="Times New Roman"/>
            </a:endParaRPr>
          </a:p>
          <a:p>
            <a:pPr indent="-285750" lvl="1" marL="755650" marR="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Processes the information (ALU).</a:t>
            </a:r>
            <a:endParaRPr b="0" i="0" sz="2400" u="none" cap="none" strike="noStrike">
              <a:solidFill>
                <a:schemeClr val="dk1"/>
              </a:solidFill>
              <a:latin typeface="Times New Roman"/>
              <a:ea typeface="Times New Roman"/>
              <a:cs typeface="Times New Roman"/>
              <a:sym typeface="Times New Roman"/>
            </a:endParaRPr>
          </a:p>
          <a:p>
            <a:pPr indent="-285750" lvl="1" marL="755650" marR="41021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Provides processed results through the output units (Output  unit).</a:t>
            </a:r>
            <a:endParaRPr b="0" i="0" sz="2400" u="none" cap="none" strike="noStrike">
              <a:solidFill>
                <a:schemeClr val="dk1"/>
              </a:solidFill>
              <a:latin typeface="Times New Roman"/>
              <a:ea typeface="Times New Roman"/>
              <a:cs typeface="Times New Roman"/>
              <a:sym typeface="Times New Roman"/>
            </a:endParaRPr>
          </a:p>
          <a:p>
            <a:pPr indent="-342900" lvl="0" marL="355600" marR="730250" rtl="0" algn="l">
              <a:lnSpc>
                <a:spcPct val="100000"/>
              </a:lnSpc>
              <a:spcBef>
                <a:spcPts val="575"/>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Operations of Input unit, Memory, ALU and Output unit are  coordinated by Control unit.</a:t>
            </a:r>
            <a:endParaRPr sz="2400">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575"/>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Instructions control “what” operations take place (e.g. data  transfer, processing).</a:t>
            </a:r>
            <a:endParaRPr sz="2400">
              <a:solidFill>
                <a:schemeClr val="dk1"/>
              </a:solidFill>
              <a:latin typeface="Times New Roman"/>
              <a:ea typeface="Times New Roman"/>
              <a:cs typeface="Times New Roman"/>
              <a:sym typeface="Times New Roman"/>
            </a:endParaRPr>
          </a:p>
          <a:p>
            <a:pPr indent="-342900" lvl="0" marL="355600" marR="93980" rtl="0" algn="l">
              <a:lnSpc>
                <a:spcPct val="100000"/>
              </a:lnSpc>
              <a:spcBef>
                <a:spcPts val="575"/>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Control unit generates timing signals which determines “when” a  particular operation takes place.</a:t>
            </a:r>
            <a:endParaRPr sz="2400">
              <a:solidFill>
                <a:schemeClr val="dk1"/>
              </a:solidFill>
              <a:latin typeface="Times New Roman"/>
              <a:ea typeface="Times New Roman"/>
              <a:cs typeface="Times New Roman"/>
              <a:sym typeface="Times New Roman"/>
            </a:endParaRPr>
          </a:p>
        </p:txBody>
      </p:sp>
      <p:sp>
        <p:nvSpPr>
          <p:cNvPr id="250" name="Google Shape;25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251" name="Google Shape;25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252" name="Google Shape;25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nvSpPr>
        <p:spPr>
          <a:xfrm>
            <a:off x="1271464" y="2002180"/>
            <a:ext cx="10009112" cy="3890152"/>
          </a:xfrm>
          <a:prstGeom prst="rect">
            <a:avLst/>
          </a:prstGeom>
          <a:noFill/>
          <a:ln>
            <a:noFill/>
          </a:ln>
        </p:spPr>
        <p:txBody>
          <a:bodyPr anchorCtr="0" anchor="t" bIns="0" lIns="0" spcFirstLastPara="1" rIns="0" wrap="square" tIns="12050">
            <a:spAutoFit/>
          </a:bodyPr>
          <a:lstStyle/>
          <a:p>
            <a:pPr indent="-177800" lvl="0" marL="189865" marR="0" rtl="0" algn="just">
              <a:lnSpc>
                <a:spcPct val="150000"/>
              </a:lnSpc>
              <a:spcBef>
                <a:spcPts val="0"/>
              </a:spcBef>
              <a:spcAft>
                <a:spcPts val="0"/>
              </a:spcAft>
              <a:buClr>
                <a:schemeClr val="dk1"/>
              </a:buClr>
              <a:buSzPts val="2688"/>
              <a:buFont typeface="Calibri"/>
              <a:buChar char="•"/>
            </a:pPr>
            <a:r>
              <a:rPr lang="en-US" sz="2400">
                <a:solidFill>
                  <a:schemeClr val="dk1"/>
                </a:solidFill>
                <a:latin typeface="Times New Roman"/>
                <a:ea typeface="Times New Roman"/>
                <a:cs typeface="Times New Roman"/>
                <a:sym typeface="Times New Roman"/>
              </a:rPr>
              <a:t>The “brain” of the machine</a:t>
            </a:r>
            <a:endParaRPr sz="2400">
              <a:solidFill>
                <a:schemeClr val="dk1"/>
              </a:solidFill>
              <a:latin typeface="Times New Roman"/>
              <a:ea typeface="Times New Roman"/>
              <a:cs typeface="Times New Roman"/>
              <a:sym typeface="Times New Roman"/>
            </a:endParaRPr>
          </a:p>
          <a:p>
            <a:pPr indent="-177800" lvl="0" marL="189865" marR="0" rtl="0" algn="just">
              <a:lnSpc>
                <a:spcPct val="150000"/>
              </a:lnSpc>
              <a:spcBef>
                <a:spcPts val="0"/>
              </a:spcBef>
              <a:spcAft>
                <a:spcPts val="0"/>
              </a:spcAft>
              <a:buClr>
                <a:schemeClr val="dk1"/>
              </a:buClr>
              <a:buSzPts val="2688"/>
              <a:buFont typeface="Calibri"/>
              <a:buChar char="•"/>
            </a:pPr>
            <a:r>
              <a:rPr lang="en-US" sz="2400">
                <a:solidFill>
                  <a:schemeClr val="dk1"/>
                </a:solidFill>
                <a:latin typeface="Times New Roman"/>
                <a:ea typeface="Times New Roman"/>
                <a:cs typeface="Times New Roman"/>
                <a:sym typeface="Times New Roman"/>
              </a:rPr>
              <a:t>Responsible for carrying out computational task</a:t>
            </a:r>
            <a:endParaRPr sz="2400">
              <a:solidFill>
                <a:schemeClr val="dk1"/>
              </a:solidFill>
              <a:latin typeface="Times New Roman"/>
              <a:ea typeface="Times New Roman"/>
              <a:cs typeface="Times New Roman"/>
              <a:sym typeface="Times New Roman"/>
            </a:endParaRPr>
          </a:p>
          <a:p>
            <a:pPr indent="-177800" lvl="0" marL="189865" marR="0" rtl="0" algn="just">
              <a:lnSpc>
                <a:spcPct val="150000"/>
              </a:lnSpc>
              <a:spcBef>
                <a:spcPts val="0"/>
              </a:spcBef>
              <a:spcAft>
                <a:spcPts val="0"/>
              </a:spcAft>
              <a:buClr>
                <a:schemeClr val="dk1"/>
              </a:buClr>
              <a:buSzPts val="2688"/>
              <a:buFont typeface="Calibri"/>
              <a:buChar char="•"/>
            </a:pPr>
            <a:r>
              <a:rPr lang="en-US" sz="2400">
                <a:solidFill>
                  <a:schemeClr val="dk1"/>
                </a:solidFill>
                <a:latin typeface="Times New Roman"/>
                <a:ea typeface="Times New Roman"/>
                <a:cs typeface="Times New Roman"/>
                <a:sym typeface="Times New Roman"/>
              </a:rPr>
              <a:t>Contains ALU, CU, Registers</a:t>
            </a:r>
            <a:endParaRPr sz="2400">
              <a:solidFill>
                <a:schemeClr val="dk1"/>
              </a:solidFill>
              <a:latin typeface="Times New Roman"/>
              <a:ea typeface="Times New Roman"/>
              <a:cs typeface="Times New Roman"/>
              <a:sym typeface="Times New Roman"/>
            </a:endParaRPr>
          </a:p>
          <a:p>
            <a:pPr indent="-177800" lvl="0" marL="189865" marR="0" rtl="0" algn="just">
              <a:lnSpc>
                <a:spcPct val="150000"/>
              </a:lnSpc>
              <a:spcBef>
                <a:spcPts val="0"/>
              </a:spcBef>
              <a:spcAft>
                <a:spcPts val="0"/>
              </a:spcAft>
              <a:buClr>
                <a:schemeClr val="dk1"/>
              </a:buClr>
              <a:buSzPts val="2688"/>
              <a:buFont typeface="Calibri"/>
              <a:buChar char="•"/>
            </a:pPr>
            <a:r>
              <a:rPr lang="en-US" sz="2400">
                <a:solidFill>
                  <a:schemeClr val="dk1"/>
                </a:solidFill>
                <a:latin typeface="Times New Roman"/>
                <a:ea typeface="Times New Roman"/>
                <a:cs typeface="Times New Roman"/>
                <a:sym typeface="Times New Roman"/>
              </a:rPr>
              <a:t>ALU Performs Arithmetic and logical operations</a:t>
            </a:r>
            <a:endParaRPr sz="2400">
              <a:solidFill>
                <a:schemeClr val="dk1"/>
              </a:solidFill>
              <a:latin typeface="Times New Roman"/>
              <a:ea typeface="Times New Roman"/>
              <a:cs typeface="Times New Roman"/>
              <a:sym typeface="Times New Roman"/>
            </a:endParaRPr>
          </a:p>
          <a:p>
            <a:pPr indent="-170688" lvl="0" marL="12700" marR="5080" rtl="0" algn="just">
              <a:lnSpc>
                <a:spcPct val="150000"/>
              </a:lnSpc>
              <a:spcBef>
                <a:spcPts val="0"/>
              </a:spcBef>
              <a:spcAft>
                <a:spcPts val="0"/>
              </a:spcAft>
              <a:buClr>
                <a:schemeClr val="dk1"/>
              </a:buClr>
              <a:buSzPts val="2688"/>
              <a:buFont typeface="Calibri"/>
              <a:buChar char="•"/>
            </a:pPr>
            <a:r>
              <a:rPr lang="en-US" sz="2400">
                <a:solidFill>
                  <a:schemeClr val="dk1"/>
                </a:solidFill>
                <a:latin typeface="Times New Roman"/>
                <a:ea typeface="Times New Roman"/>
                <a:cs typeface="Times New Roman"/>
                <a:sym typeface="Times New Roman"/>
              </a:rPr>
              <a:t>CU Provides control signals in accordance with some  timings which in turn controls the execution process</a:t>
            </a:r>
            <a:endParaRPr sz="2400">
              <a:solidFill>
                <a:schemeClr val="dk1"/>
              </a:solidFill>
              <a:latin typeface="Times New Roman"/>
              <a:ea typeface="Times New Roman"/>
              <a:cs typeface="Times New Roman"/>
              <a:sym typeface="Times New Roman"/>
            </a:endParaRPr>
          </a:p>
          <a:p>
            <a:pPr indent="-170688" lvl="0" marL="12700" marR="5080" rtl="0" algn="just">
              <a:lnSpc>
                <a:spcPct val="150000"/>
              </a:lnSpc>
              <a:spcBef>
                <a:spcPts val="0"/>
              </a:spcBef>
              <a:spcAft>
                <a:spcPts val="0"/>
              </a:spcAft>
              <a:buClr>
                <a:schemeClr val="dk1"/>
              </a:buClr>
              <a:buSzPts val="2688"/>
              <a:buFont typeface="Calibri"/>
              <a:buChar char="•"/>
            </a:pPr>
            <a:r>
              <a:rPr lang="en-US" sz="2400">
                <a:solidFill>
                  <a:schemeClr val="dk1"/>
                </a:solidFill>
                <a:latin typeface="Times New Roman"/>
                <a:ea typeface="Times New Roman"/>
                <a:cs typeface="Times New Roman"/>
                <a:sym typeface="Times New Roman"/>
              </a:rPr>
              <a:t>Register Stores data and result and speeds up the  operation</a:t>
            </a:r>
            <a:endParaRPr sz="2400">
              <a:solidFill>
                <a:schemeClr val="dk1"/>
              </a:solidFill>
              <a:latin typeface="Times New Roman"/>
              <a:ea typeface="Times New Roman"/>
              <a:cs typeface="Times New Roman"/>
              <a:sym typeface="Times New Roman"/>
            </a:endParaRPr>
          </a:p>
        </p:txBody>
      </p:sp>
      <p:sp>
        <p:nvSpPr>
          <p:cNvPr id="258" name="Google Shape;258;p30"/>
          <p:cNvSpPr txBox="1"/>
          <p:nvPr>
            <p:ph idx="12" type="sldNum"/>
          </p:nvPr>
        </p:nvSpPr>
        <p:spPr>
          <a:xfrm>
            <a:off x="8610600" y="6431598"/>
            <a:ext cx="2743200" cy="214630"/>
          </a:xfrm>
          <a:prstGeom prst="rect">
            <a:avLst/>
          </a:prstGeom>
          <a:noFill/>
          <a:ln>
            <a:noFill/>
          </a:ln>
        </p:spPr>
        <p:txBody>
          <a:bodyPr anchorCtr="0" anchor="t" bIns="0" lIns="0" spcFirstLastPara="1" rIns="0" wrap="square" tIns="55875">
            <a:spAutoFit/>
          </a:bodyPr>
          <a:lstStyle/>
          <a:p>
            <a:pPr indent="0" lvl="0" marL="114935" marR="0" rtl="0" algn="l">
              <a:lnSpc>
                <a:spcPct val="68888"/>
              </a:lnSpc>
              <a:spcBef>
                <a:spcPts val="0"/>
              </a:spcBef>
              <a:spcAft>
                <a:spcPts val="0"/>
              </a:spcAft>
              <a:buClr>
                <a:schemeClr val="dk1"/>
              </a:buClr>
              <a:buSzPts val="1800"/>
              <a:buFont typeface="Calibri"/>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59" name="Google Shape;259;p30"/>
          <p:cNvSpPr txBox="1"/>
          <p:nvPr>
            <p:ph type="title"/>
          </p:nvPr>
        </p:nvSpPr>
        <p:spPr>
          <a:xfrm>
            <a:off x="2135560" y="927865"/>
            <a:ext cx="7488832" cy="689932"/>
          </a:xfrm>
          <a:prstGeom prst="rect">
            <a:avLst/>
          </a:prstGeom>
          <a:noFill/>
          <a:ln>
            <a:noFill/>
          </a:ln>
        </p:spPr>
        <p:txBody>
          <a:bodyPr anchorCtr="0" anchor="ctr" bIns="0" lIns="0" spcFirstLastPara="1" rIns="0" wrap="square" tIns="12700">
            <a:spAutoFit/>
          </a:bodyPr>
          <a:lstStyle/>
          <a:p>
            <a:pPr indent="0" lvl="0" marL="12700" rtl="0" algn="ctr">
              <a:lnSpc>
                <a:spcPct val="10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CPU (Central processing Unit)</a:t>
            </a:r>
            <a:endParaRPr b="1">
              <a:latin typeface="Times New Roman"/>
              <a:ea typeface="Times New Roman"/>
              <a:cs typeface="Times New Roman"/>
              <a:sym typeface="Times New Roman"/>
            </a:endParaRPr>
          </a:p>
        </p:txBody>
      </p:sp>
      <p:sp>
        <p:nvSpPr>
          <p:cNvPr id="260" name="Google Shape;26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261" name="Google Shape;26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1"/>
          <p:cNvPicPr preferRelativeResize="0"/>
          <p:nvPr/>
        </p:nvPicPr>
        <p:blipFill rotWithShape="1">
          <a:blip r:embed="rId3">
            <a:alphaModFix/>
          </a:blip>
          <a:srcRect b="0" l="0" r="0" t="0"/>
          <a:stretch/>
        </p:blipFill>
        <p:spPr>
          <a:xfrm>
            <a:off x="2150426" y="1512562"/>
            <a:ext cx="5029200" cy="5029200"/>
          </a:xfrm>
          <a:prstGeom prst="rect">
            <a:avLst/>
          </a:prstGeom>
          <a:noFill/>
          <a:ln>
            <a:noFill/>
          </a:ln>
        </p:spPr>
      </p:pic>
      <p:sp>
        <p:nvSpPr>
          <p:cNvPr id="267" name="Google Shape;267;p31"/>
          <p:cNvSpPr txBox="1"/>
          <p:nvPr/>
        </p:nvSpPr>
        <p:spPr>
          <a:xfrm>
            <a:off x="7241540" y="1848484"/>
            <a:ext cx="2509520" cy="843280"/>
          </a:xfrm>
          <a:prstGeom prst="rect">
            <a:avLst/>
          </a:prstGeom>
          <a:noFill/>
          <a:ln>
            <a:noFill/>
          </a:ln>
        </p:spPr>
        <p:txBody>
          <a:bodyPr anchorCtr="0" anchor="t" bIns="0" lIns="0" spcFirstLastPara="1" rIns="0" wrap="square" tIns="12700">
            <a:spAutoFit/>
          </a:bodyPr>
          <a:lstStyle/>
          <a:p>
            <a:pPr indent="-107442" lvl="0" marL="12700" marR="5080" rtl="0" algn="just">
              <a:lnSpc>
                <a:spcPct val="100000"/>
              </a:lnSpc>
              <a:spcBef>
                <a:spcPts val="0"/>
              </a:spcBef>
              <a:spcAft>
                <a:spcPts val="0"/>
              </a:spcAft>
              <a:buClr>
                <a:schemeClr val="dk1"/>
              </a:buClr>
              <a:buSzPts val="1692"/>
              <a:buFont typeface="Times New Roman"/>
              <a:buChar char="•"/>
            </a:pPr>
            <a:r>
              <a:rPr lang="en-US" sz="1800">
                <a:solidFill>
                  <a:schemeClr val="dk1"/>
                </a:solidFill>
                <a:latin typeface="Times New Roman"/>
                <a:ea typeface="Times New Roman"/>
                <a:cs typeface="Times New Roman"/>
                <a:sym typeface="Times New Roman"/>
              </a:rPr>
              <a:t>Control unit works with a  reference signal called  Processor clock</a:t>
            </a:r>
            <a:endParaRPr sz="1800">
              <a:solidFill>
                <a:schemeClr val="dk1"/>
              </a:solidFill>
              <a:latin typeface="Times New Roman"/>
              <a:ea typeface="Times New Roman"/>
              <a:cs typeface="Times New Roman"/>
              <a:sym typeface="Times New Roman"/>
            </a:endParaRPr>
          </a:p>
        </p:txBody>
      </p:sp>
      <p:sp>
        <p:nvSpPr>
          <p:cNvPr id="268" name="Google Shape;268;p31"/>
          <p:cNvSpPr txBox="1"/>
          <p:nvPr>
            <p:ph idx="12" type="sldNum"/>
          </p:nvPr>
        </p:nvSpPr>
        <p:spPr>
          <a:xfrm>
            <a:off x="8610600" y="6431598"/>
            <a:ext cx="2743200" cy="214630"/>
          </a:xfrm>
          <a:prstGeom prst="rect">
            <a:avLst/>
          </a:prstGeom>
          <a:noFill/>
          <a:ln>
            <a:noFill/>
          </a:ln>
        </p:spPr>
        <p:txBody>
          <a:bodyPr anchorCtr="0" anchor="t" bIns="0" lIns="0" spcFirstLastPara="1" rIns="0" wrap="square" tIns="55875">
            <a:spAutoFit/>
          </a:bodyPr>
          <a:lstStyle/>
          <a:p>
            <a:pPr indent="0" lvl="0" marL="114935" marR="0" rtl="0" algn="l">
              <a:lnSpc>
                <a:spcPct val="68888"/>
              </a:lnSpc>
              <a:spcBef>
                <a:spcPts val="0"/>
              </a:spcBef>
              <a:spcAft>
                <a:spcPts val="0"/>
              </a:spcAft>
              <a:buClr>
                <a:schemeClr val="dk1"/>
              </a:buClr>
              <a:buSzPts val="1800"/>
              <a:buFont typeface="Calibri"/>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69" name="Google Shape;269;p31"/>
          <p:cNvSpPr txBox="1"/>
          <p:nvPr/>
        </p:nvSpPr>
        <p:spPr>
          <a:xfrm>
            <a:off x="7241540" y="2945765"/>
            <a:ext cx="2509520" cy="566420"/>
          </a:xfrm>
          <a:prstGeom prst="rect">
            <a:avLst/>
          </a:prstGeom>
          <a:noFill/>
          <a:ln>
            <a:noFill/>
          </a:ln>
        </p:spPr>
        <p:txBody>
          <a:bodyPr anchorCtr="0" anchor="t" bIns="0" lIns="0" spcFirstLastPara="1" rIns="0" wrap="square" tIns="12700">
            <a:spAutoFit/>
          </a:bodyPr>
          <a:lstStyle/>
          <a:p>
            <a:pPr indent="-107442" lvl="0" marL="12700" marR="5080" rtl="0" algn="l">
              <a:lnSpc>
                <a:spcPct val="100000"/>
              </a:lnSpc>
              <a:spcBef>
                <a:spcPts val="0"/>
              </a:spcBef>
              <a:spcAft>
                <a:spcPts val="0"/>
              </a:spcAft>
              <a:buClr>
                <a:schemeClr val="dk1"/>
              </a:buClr>
              <a:buSzPts val="1692"/>
              <a:buFont typeface="Times New Roman"/>
              <a:buChar char="•"/>
            </a:pPr>
            <a:r>
              <a:rPr lang="en-US" sz="1800">
                <a:solidFill>
                  <a:schemeClr val="dk1"/>
                </a:solidFill>
                <a:latin typeface="Times New Roman"/>
                <a:ea typeface="Times New Roman"/>
                <a:cs typeface="Times New Roman"/>
                <a:sym typeface="Times New Roman"/>
              </a:rPr>
              <a:t>Processor divides the  operations into basic steps</a:t>
            </a:r>
            <a:endParaRPr sz="1800">
              <a:solidFill>
                <a:schemeClr val="dk1"/>
              </a:solidFill>
              <a:latin typeface="Times New Roman"/>
              <a:ea typeface="Times New Roman"/>
              <a:cs typeface="Times New Roman"/>
              <a:sym typeface="Times New Roman"/>
            </a:endParaRPr>
          </a:p>
        </p:txBody>
      </p:sp>
      <p:sp>
        <p:nvSpPr>
          <p:cNvPr id="270" name="Google Shape;270;p31"/>
          <p:cNvSpPr txBox="1"/>
          <p:nvPr/>
        </p:nvSpPr>
        <p:spPr>
          <a:xfrm>
            <a:off x="7241540" y="3768725"/>
            <a:ext cx="2510155" cy="843280"/>
          </a:xfrm>
          <a:prstGeom prst="rect">
            <a:avLst/>
          </a:prstGeom>
          <a:noFill/>
          <a:ln>
            <a:noFill/>
          </a:ln>
        </p:spPr>
        <p:txBody>
          <a:bodyPr anchorCtr="0" anchor="t" bIns="0" lIns="0" spcFirstLastPara="1" rIns="0" wrap="square" tIns="12700">
            <a:spAutoFit/>
          </a:bodyPr>
          <a:lstStyle/>
          <a:p>
            <a:pPr indent="-107442" lvl="0" marL="12700" marR="5080" rtl="0" algn="just">
              <a:lnSpc>
                <a:spcPct val="100000"/>
              </a:lnSpc>
              <a:spcBef>
                <a:spcPts val="0"/>
              </a:spcBef>
              <a:spcAft>
                <a:spcPts val="0"/>
              </a:spcAft>
              <a:buClr>
                <a:schemeClr val="dk1"/>
              </a:buClr>
              <a:buSzPts val="1692"/>
              <a:buFont typeface="Times New Roman"/>
              <a:buChar char="•"/>
            </a:pPr>
            <a:r>
              <a:rPr lang="en-US" sz="1800">
                <a:solidFill>
                  <a:schemeClr val="dk1"/>
                </a:solidFill>
                <a:latin typeface="Times New Roman"/>
                <a:ea typeface="Times New Roman"/>
                <a:cs typeface="Times New Roman"/>
                <a:sym typeface="Times New Roman"/>
              </a:rPr>
              <a:t>Each basic step is   executed in one clock  cycle</a:t>
            </a:r>
            <a:endParaRPr sz="1800">
              <a:solidFill>
                <a:schemeClr val="dk1"/>
              </a:solidFill>
              <a:latin typeface="Times New Roman"/>
              <a:ea typeface="Times New Roman"/>
              <a:cs typeface="Times New Roman"/>
              <a:sym typeface="Times New Roman"/>
            </a:endParaRPr>
          </a:p>
        </p:txBody>
      </p:sp>
      <p:sp>
        <p:nvSpPr>
          <p:cNvPr id="271" name="Google Shape;271;p31"/>
          <p:cNvSpPr txBox="1"/>
          <p:nvPr/>
        </p:nvSpPr>
        <p:spPr>
          <a:xfrm>
            <a:off x="2032558" y="2426982"/>
            <a:ext cx="202565" cy="228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T1</a:t>
            </a:r>
            <a:endParaRPr sz="1400">
              <a:solidFill>
                <a:schemeClr val="dk1"/>
              </a:solidFill>
              <a:latin typeface="Calibri"/>
              <a:ea typeface="Calibri"/>
              <a:cs typeface="Calibri"/>
              <a:sym typeface="Calibri"/>
            </a:endParaRPr>
          </a:p>
        </p:txBody>
      </p:sp>
      <p:sp>
        <p:nvSpPr>
          <p:cNvPr id="272" name="Google Shape;272;p31"/>
          <p:cNvSpPr txBox="1"/>
          <p:nvPr/>
        </p:nvSpPr>
        <p:spPr>
          <a:xfrm>
            <a:off x="2037715" y="2913989"/>
            <a:ext cx="202565" cy="228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T2</a:t>
            </a:r>
            <a:endParaRPr sz="1400">
              <a:solidFill>
                <a:schemeClr val="dk1"/>
              </a:solidFill>
              <a:latin typeface="Calibri"/>
              <a:ea typeface="Calibri"/>
              <a:cs typeface="Calibri"/>
              <a:sym typeface="Calibri"/>
            </a:endParaRPr>
          </a:p>
        </p:txBody>
      </p:sp>
      <p:sp>
        <p:nvSpPr>
          <p:cNvPr id="273" name="Google Shape;273;p31"/>
          <p:cNvSpPr txBox="1"/>
          <p:nvPr/>
        </p:nvSpPr>
        <p:spPr>
          <a:xfrm>
            <a:off x="3491864" y="4137660"/>
            <a:ext cx="212725" cy="228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R1</a:t>
            </a:r>
            <a:endParaRPr sz="1400">
              <a:solidFill>
                <a:schemeClr val="dk1"/>
              </a:solidFill>
              <a:latin typeface="Calibri"/>
              <a:ea typeface="Calibri"/>
              <a:cs typeface="Calibri"/>
              <a:sym typeface="Calibri"/>
            </a:endParaRPr>
          </a:p>
        </p:txBody>
      </p:sp>
      <p:sp>
        <p:nvSpPr>
          <p:cNvPr id="274" name="Google Shape;274;p31"/>
          <p:cNvSpPr txBox="1"/>
          <p:nvPr/>
        </p:nvSpPr>
        <p:spPr>
          <a:xfrm>
            <a:off x="5396865" y="4137660"/>
            <a:ext cx="212725" cy="228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R2</a:t>
            </a:r>
            <a:endParaRPr sz="1400">
              <a:solidFill>
                <a:schemeClr val="dk1"/>
              </a:solidFill>
              <a:latin typeface="Calibri"/>
              <a:ea typeface="Calibri"/>
              <a:cs typeface="Calibri"/>
              <a:sym typeface="Calibri"/>
            </a:endParaRPr>
          </a:p>
        </p:txBody>
      </p:sp>
      <p:sp>
        <p:nvSpPr>
          <p:cNvPr id="275" name="Google Shape;275;p31"/>
          <p:cNvSpPr txBox="1"/>
          <p:nvPr/>
        </p:nvSpPr>
        <p:spPr>
          <a:xfrm>
            <a:off x="4558664" y="5737859"/>
            <a:ext cx="212725" cy="228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R2</a:t>
            </a:r>
            <a:endParaRPr sz="1400">
              <a:solidFill>
                <a:schemeClr val="dk1"/>
              </a:solidFill>
              <a:latin typeface="Calibri"/>
              <a:ea typeface="Calibri"/>
              <a:cs typeface="Calibri"/>
              <a:sym typeface="Calibri"/>
            </a:endParaRPr>
          </a:p>
        </p:txBody>
      </p:sp>
      <p:sp>
        <p:nvSpPr>
          <p:cNvPr id="276" name="Google Shape;276;p31"/>
          <p:cNvSpPr txBox="1"/>
          <p:nvPr>
            <p:ph type="title"/>
          </p:nvPr>
        </p:nvSpPr>
        <p:spPr>
          <a:xfrm>
            <a:off x="1919536" y="1099052"/>
            <a:ext cx="2258695" cy="382156"/>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400"/>
              <a:buFont typeface="Calibri"/>
              <a:buNone/>
            </a:pPr>
            <a:r>
              <a:rPr lang="en-US" sz="2400">
                <a:latin typeface="Times New Roman"/>
                <a:ea typeface="Times New Roman"/>
                <a:cs typeface="Times New Roman"/>
                <a:sym typeface="Times New Roman"/>
              </a:rPr>
              <a:t>CONTROL UNIT</a:t>
            </a:r>
            <a:endParaRPr sz="2400">
              <a:latin typeface="Times New Roman"/>
              <a:ea typeface="Times New Roman"/>
              <a:cs typeface="Times New Roman"/>
              <a:sym typeface="Times New Roman"/>
            </a:endParaRPr>
          </a:p>
        </p:txBody>
      </p:sp>
      <p:sp>
        <p:nvSpPr>
          <p:cNvPr id="277" name="Google Shape;27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278" name="Google Shape;27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1998281" y="1191602"/>
            <a:ext cx="889000" cy="28956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1800"/>
              <a:buFont typeface="Times New Roman"/>
              <a:buNone/>
            </a:pPr>
            <a:r>
              <a:rPr b="1" lang="en-US" sz="1800">
                <a:latin typeface="Times New Roman"/>
                <a:ea typeface="Times New Roman"/>
                <a:cs typeface="Times New Roman"/>
                <a:sym typeface="Times New Roman"/>
              </a:rPr>
              <a:t>Example</a:t>
            </a:r>
            <a:endParaRPr sz="1800">
              <a:latin typeface="Times New Roman"/>
              <a:ea typeface="Times New Roman"/>
              <a:cs typeface="Times New Roman"/>
              <a:sym typeface="Times New Roman"/>
            </a:endParaRPr>
          </a:p>
        </p:txBody>
      </p:sp>
      <p:sp>
        <p:nvSpPr>
          <p:cNvPr id="284" name="Google Shape;284;p32"/>
          <p:cNvSpPr txBox="1"/>
          <p:nvPr/>
        </p:nvSpPr>
        <p:spPr>
          <a:xfrm>
            <a:off x="1998281" y="1735163"/>
            <a:ext cx="1174750" cy="289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Add R1, R2</a:t>
            </a:r>
            <a:endParaRPr sz="1800">
              <a:solidFill>
                <a:schemeClr val="dk1"/>
              </a:solidFill>
              <a:latin typeface="Times New Roman"/>
              <a:ea typeface="Times New Roman"/>
              <a:cs typeface="Times New Roman"/>
              <a:sym typeface="Times New Roman"/>
            </a:endParaRPr>
          </a:p>
        </p:txBody>
      </p:sp>
      <p:sp>
        <p:nvSpPr>
          <p:cNvPr id="285" name="Google Shape;285;p32"/>
          <p:cNvSpPr txBox="1"/>
          <p:nvPr/>
        </p:nvSpPr>
        <p:spPr>
          <a:xfrm>
            <a:off x="1998281" y="2558122"/>
            <a:ext cx="292100" cy="289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T1</a:t>
            </a:r>
            <a:endParaRPr sz="1800">
              <a:solidFill>
                <a:schemeClr val="dk1"/>
              </a:solidFill>
              <a:latin typeface="Times New Roman"/>
              <a:ea typeface="Times New Roman"/>
              <a:cs typeface="Times New Roman"/>
              <a:sym typeface="Times New Roman"/>
            </a:endParaRPr>
          </a:p>
        </p:txBody>
      </p:sp>
      <p:sp>
        <p:nvSpPr>
          <p:cNvPr id="286" name="Google Shape;286;p32"/>
          <p:cNvSpPr txBox="1"/>
          <p:nvPr/>
        </p:nvSpPr>
        <p:spPr>
          <a:xfrm>
            <a:off x="1998281" y="3381082"/>
            <a:ext cx="292100" cy="289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T2</a:t>
            </a:r>
            <a:endParaRPr sz="1800">
              <a:solidFill>
                <a:schemeClr val="dk1"/>
              </a:solidFill>
              <a:latin typeface="Times New Roman"/>
              <a:ea typeface="Times New Roman"/>
              <a:cs typeface="Times New Roman"/>
              <a:sym typeface="Times New Roman"/>
            </a:endParaRPr>
          </a:p>
        </p:txBody>
      </p:sp>
      <p:sp>
        <p:nvSpPr>
          <p:cNvPr id="287" name="Google Shape;287;p32"/>
          <p:cNvSpPr txBox="1"/>
          <p:nvPr/>
        </p:nvSpPr>
        <p:spPr>
          <a:xfrm>
            <a:off x="1998281" y="4204042"/>
            <a:ext cx="292100" cy="289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T3</a:t>
            </a:r>
            <a:endParaRPr sz="1800">
              <a:solidFill>
                <a:schemeClr val="dk1"/>
              </a:solidFill>
              <a:latin typeface="Times New Roman"/>
              <a:ea typeface="Times New Roman"/>
              <a:cs typeface="Times New Roman"/>
              <a:sym typeface="Times New Roman"/>
            </a:endParaRPr>
          </a:p>
        </p:txBody>
      </p:sp>
      <p:sp>
        <p:nvSpPr>
          <p:cNvPr id="288" name="Google Shape;288;p32"/>
          <p:cNvSpPr txBox="1"/>
          <p:nvPr/>
        </p:nvSpPr>
        <p:spPr>
          <a:xfrm>
            <a:off x="1998281" y="5301322"/>
            <a:ext cx="292100" cy="289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T4</a:t>
            </a:r>
            <a:endParaRPr sz="1800">
              <a:solidFill>
                <a:schemeClr val="dk1"/>
              </a:solidFill>
              <a:latin typeface="Times New Roman"/>
              <a:ea typeface="Times New Roman"/>
              <a:cs typeface="Times New Roman"/>
              <a:sym typeface="Times New Roman"/>
            </a:endParaRPr>
          </a:p>
        </p:txBody>
      </p:sp>
      <p:sp>
        <p:nvSpPr>
          <p:cNvPr id="289" name="Google Shape;289;p32"/>
          <p:cNvSpPr/>
          <p:nvPr/>
        </p:nvSpPr>
        <p:spPr>
          <a:xfrm>
            <a:off x="2693581" y="2759087"/>
            <a:ext cx="990600" cy="76200"/>
          </a:xfrm>
          <a:custGeom>
            <a:rect b="b" l="l" r="r" t="t"/>
            <a:pathLst>
              <a:path extrusionOk="0" h="76200" w="990600">
                <a:moveTo>
                  <a:pt x="914399" y="76200"/>
                </a:moveTo>
                <a:lnTo>
                  <a:pt x="914399" y="0"/>
                </a:lnTo>
                <a:lnTo>
                  <a:pt x="981074" y="33337"/>
                </a:lnTo>
                <a:lnTo>
                  <a:pt x="933449" y="33337"/>
                </a:lnTo>
                <a:lnTo>
                  <a:pt x="933449" y="42862"/>
                </a:lnTo>
                <a:lnTo>
                  <a:pt x="981074" y="42862"/>
                </a:lnTo>
                <a:lnTo>
                  <a:pt x="914399" y="76200"/>
                </a:lnTo>
                <a:close/>
              </a:path>
              <a:path extrusionOk="0" h="76200" w="990600">
                <a:moveTo>
                  <a:pt x="914399" y="42862"/>
                </a:moveTo>
                <a:lnTo>
                  <a:pt x="0" y="42862"/>
                </a:lnTo>
                <a:lnTo>
                  <a:pt x="0" y="33337"/>
                </a:lnTo>
                <a:lnTo>
                  <a:pt x="914399" y="33337"/>
                </a:lnTo>
                <a:lnTo>
                  <a:pt x="914399" y="42862"/>
                </a:lnTo>
                <a:close/>
              </a:path>
              <a:path extrusionOk="0" h="76200" w="990600">
                <a:moveTo>
                  <a:pt x="981074" y="42862"/>
                </a:moveTo>
                <a:lnTo>
                  <a:pt x="933449" y="42862"/>
                </a:lnTo>
                <a:lnTo>
                  <a:pt x="933449" y="33337"/>
                </a:lnTo>
                <a:lnTo>
                  <a:pt x="981074" y="33337"/>
                </a:lnTo>
                <a:lnTo>
                  <a:pt x="990599" y="38100"/>
                </a:lnTo>
                <a:lnTo>
                  <a:pt x="981074" y="428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0" name="Google Shape;290;p32"/>
          <p:cNvSpPr txBox="1"/>
          <p:nvPr/>
        </p:nvSpPr>
        <p:spPr>
          <a:xfrm>
            <a:off x="4117339" y="2610484"/>
            <a:ext cx="1047750" cy="289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Enable R1</a:t>
            </a:r>
            <a:endParaRPr sz="1800">
              <a:solidFill>
                <a:schemeClr val="dk1"/>
              </a:solidFill>
              <a:latin typeface="Times New Roman"/>
              <a:ea typeface="Times New Roman"/>
              <a:cs typeface="Times New Roman"/>
              <a:sym typeface="Times New Roman"/>
            </a:endParaRPr>
          </a:p>
        </p:txBody>
      </p:sp>
      <p:sp>
        <p:nvSpPr>
          <p:cNvPr id="291" name="Google Shape;291;p32"/>
          <p:cNvSpPr/>
          <p:nvPr/>
        </p:nvSpPr>
        <p:spPr>
          <a:xfrm>
            <a:off x="2693581" y="3617340"/>
            <a:ext cx="914400" cy="76200"/>
          </a:xfrm>
          <a:custGeom>
            <a:rect b="b" l="l" r="r" t="t"/>
            <a:pathLst>
              <a:path extrusionOk="0" h="76200" w="914400">
                <a:moveTo>
                  <a:pt x="838199" y="76200"/>
                </a:moveTo>
                <a:lnTo>
                  <a:pt x="838199" y="0"/>
                </a:lnTo>
                <a:lnTo>
                  <a:pt x="904874" y="33337"/>
                </a:lnTo>
                <a:lnTo>
                  <a:pt x="857249" y="33337"/>
                </a:lnTo>
                <a:lnTo>
                  <a:pt x="857249" y="42862"/>
                </a:lnTo>
                <a:lnTo>
                  <a:pt x="904874" y="42862"/>
                </a:lnTo>
                <a:lnTo>
                  <a:pt x="838199" y="76200"/>
                </a:lnTo>
                <a:close/>
              </a:path>
              <a:path extrusionOk="0" h="76200" w="914400">
                <a:moveTo>
                  <a:pt x="838199" y="42862"/>
                </a:moveTo>
                <a:lnTo>
                  <a:pt x="0" y="42862"/>
                </a:lnTo>
                <a:lnTo>
                  <a:pt x="0" y="33337"/>
                </a:lnTo>
                <a:lnTo>
                  <a:pt x="838199" y="33337"/>
                </a:lnTo>
                <a:lnTo>
                  <a:pt x="838199" y="42862"/>
                </a:lnTo>
                <a:close/>
              </a:path>
              <a:path extrusionOk="0" h="76200" w="914400">
                <a:moveTo>
                  <a:pt x="904874" y="42862"/>
                </a:moveTo>
                <a:lnTo>
                  <a:pt x="857249" y="42862"/>
                </a:lnTo>
                <a:lnTo>
                  <a:pt x="857249" y="33337"/>
                </a:lnTo>
                <a:lnTo>
                  <a:pt x="904874" y="33337"/>
                </a:lnTo>
                <a:lnTo>
                  <a:pt x="914399" y="38100"/>
                </a:lnTo>
                <a:lnTo>
                  <a:pt x="904874" y="428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2" name="Google Shape;292;p32"/>
          <p:cNvSpPr txBox="1"/>
          <p:nvPr/>
        </p:nvSpPr>
        <p:spPr>
          <a:xfrm>
            <a:off x="4155439" y="3448684"/>
            <a:ext cx="1047750" cy="289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Enable R2</a:t>
            </a:r>
            <a:endParaRPr sz="1800">
              <a:solidFill>
                <a:schemeClr val="dk1"/>
              </a:solidFill>
              <a:latin typeface="Times New Roman"/>
              <a:ea typeface="Times New Roman"/>
              <a:cs typeface="Times New Roman"/>
              <a:sym typeface="Times New Roman"/>
            </a:endParaRPr>
          </a:p>
        </p:txBody>
      </p:sp>
      <p:sp>
        <p:nvSpPr>
          <p:cNvPr id="293" name="Google Shape;293;p32"/>
          <p:cNvSpPr/>
          <p:nvPr/>
        </p:nvSpPr>
        <p:spPr>
          <a:xfrm>
            <a:off x="2769781" y="4327004"/>
            <a:ext cx="990600" cy="76200"/>
          </a:xfrm>
          <a:custGeom>
            <a:rect b="b" l="l" r="r" t="t"/>
            <a:pathLst>
              <a:path extrusionOk="0" h="76200" w="990600">
                <a:moveTo>
                  <a:pt x="914399" y="76200"/>
                </a:moveTo>
                <a:lnTo>
                  <a:pt x="914399" y="0"/>
                </a:lnTo>
                <a:lnTo>
                  <a:pt x="981074" y="33337"/>
                </a:lnTo>
                <a:lnTo>
                  <a:pt x="933449" y="33337"/>
                </a:lnTo>
                <a:lnTo>
                  <a:pt x="933449" y="42862"/>
                </a:lnTo>
                <a:lnTo>
                  <a:pt x="981074" y="42862"/>
                </a:lnTo>
                <a:lnTo>
                  <a:pt x="914399" y="76200"/>
                </a:lnTo>
                <a:close/>
              </a:path>
              <a:path extrusionOk="0" h="76200" w="990600">
                <a:moveTo>
                  <a:pt x="914399" y="42862"/>
                </a:moveTo>
                <a:lnTo>
                  <a:pt x="0" y="42862"/>
                </a:lnTo>
                <a:lnTo>
                  <a:pt x="0" y="33337"/>
                </a:lnTo>
                <a:lnTo>
                  <a:pt x="914399" y="33337"/>
                </a:lnTo>
                <a:lnTo>
                  <a:pt x="914399" y="42862"/>
                </a:lnTo>
                <a:close/>
              </a:path>
              <a:path extrusionOk="0" h="76200" w="990600">
                <a:moveTo>
                  <a:pt x="981074" y="42862"/>
                </a:moveTo>
                <a:lnTo>
                  <a:pt x="933449" y="42862"/>
                </a:lnTo>
                <a:lnTo>
                  <a:pt x="933449" y="33337"/>
                </a:lnTo>
                <a:lnTo>
                  <a:pt x="981074" y="33337"/>
                </a:lnTo>
                <a:lnTo>
                  <a:pt x="990599" y="38100"/>
                </a:lnTo>
                <a:lnTo>
                  <a:pt x="981074" y="428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4" name="Google Shape;294;p32"/>
          <p:cNvSpPr txBox="1"/>
          <p:nvPr/>
        </p:nvSpPr>
        <p:spPr>
          <a:xfrm>
            <a:off x="4117911" y="4233024"/>
            <a:ext cx="3450590" cy="289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Enable ALU for addition operation</a:t>
            </a:r>
            <a:endParaRPr sz="1800">
              <a:solidFill>
                <a:schemeClr val="dk1"/>
              </a:solidFill>
              <a:latin typeface="Times New Roman"/>
              <a:ea typeface="Times New Roman"/>
              <a:cs typeface="Times New Roman"/>
              <a:sym typeface="Times New Roman"/>
            </a:endParaRPr>
          </a:p>
        </p:txBody>
      </p:sp>
      <p:sp>
        <p:nvSpPr>
          <p:cNvPr id="295" name="Google Shape;295;p32"/>
          <p:cNvSpPr/>
          <p:nvPr/>
        </p:nvSpPr>
        <p:spPr>
          <a:xfrm>
            <a:off x="2693581" y="5479135"/>
            <a:ext cx="1066800" cy="76200"/>
          </a:xfrm>
          <a:custGeom>
            <a:rect b="b" l="l" r="r" t="t"/>
            <a:pathLst>
              <a:path extrusionOk="0" h="76200" w="1066800">
                <a:moveTo>
                  <a:pt x="990599" y="76200"/>
                </a:moveTo>
                <a:lnTo>
                  <a:pt x="990599" y="0"/>
                </a:lnTo>
                <a:lnTo>
                  <a:pt x="1057274" y="33337"/>
                </a:lnTo>
                <a:lnTo>
                  <a:pt x="1009649" y="33337"/>
                </a:lnTo>
                <a:lnTo>
                  <a:pt x="1009649" y="42862"/>
                </a:lnTo>
                <a:lnTo>
                  <a:pt x="1057274" y="42862"/>
                </a:lnTo>
                <a:lnTo>
                  <a:pt x="990599" y="76200"/>
                </a:lnTo>
                <a:close/>
              </a:path>
              <a:path extrusionOk="0" h="76200" w="1066800">
                <a:moveTo>
                  <a:pt x="990599" y="42862"/>
                </a:moveTo>
                <a:lnTo>
                  <a:pt x="0" y="42862"/>
                </a:lnTo>
                <a:lnTo>
                  <a:pt x="0" y="33337"/>
                </a:lnTo>
                <a:lnTo>
                  <a:pt x="990599" y="33337"/>
                </a:lnTo>
                <a:lnTo>
                  <a:pt x="990599" y="42862"/>
                </a:lnTo>
                <a:close/>
              </a:path>
              <a:path extrusionOk="0" h="76200" w="1066800">
                <a:moveTo>
                  <a:pt x="1057274" y="42862"/>
                </a:moveTo>
                <a:lnTo>
                  <a:pt x="1009649" y="42862"/>
                </a:lnTo>
                <a:lnTo>
                  <a:pt x="1009649" y="33337"/>
                </a:lnTo>
                <a:lnTo>
                  <a:pt x="1057274" y="33337"/>
                </a:lnTo>
                <a:lnTo>
                  <a:pt x="1066799" y="38100"/>
                </a:lnTo>
                <a:lnTo>
                  <a:pt x="1057274" y="428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6" name="Google Shape;296;p32"/>
          <p:cNvSpPr txBox="1"/>
          <p:nvPr/>
        </p:nvSpPr>
        <p:spPr>
          <a:xfrm>
            <a:off x="4271365" y="5235524"/>
            <a:ext cx="4251960" cy="566420"/>
          </a:xfrm>
          <a:prstGeom prst="rect">
            <a:avLst/>
          </a:prstGeom>
          <a:noFill/>
          <a:ln>
            <a:noFill/>
          </a:ln>
        </p:spPr>
        <p:txBody>
          <a:bodyPr anchorCtr="0" anchor="t" bIns="0" lIns="0" spcFirstLastPara="1" rIns="0" wrap="square" tIns="12700">
            <a:spAutoFit/>
          </a:bodyPr>
          <a:lstStyle/>
          <a:p>
            <a:pPr indent="-2539" lvl="0" marL="14605" marR="5080" rtl="0" algn="l">
              <a:lnSpc>
                <a:spcPct val="100000"/>
              </a:lnSpc>
              <a:spcBef>
                <a:spcPts val="0"/>
              </a:spcBef>
              <a:spcAft>
                <a:spcPts val="0"/>
              </a:spcAft>
              <a:buClr>
                <a:schemeClr val="dk1"/>
              </a:buClr>
              <a:buSzPts val="1800"/>
              <a:buFont typeface="Times New Roman"/>
              <a:buNone/>
            </a:pPr>
            <a:r>
              <a:rPr b="1" lang="en-US" sz="1800">
                <a:solidFill>
                  <a:schemeClr val="dk1"/>
                </a:solidFill>
                <a:latin typeface="Times New Roman"/>
                <a:ea typeface="Times New Roman"/>
                <a:cs typeface="Times New Roman"/>
                <a:sym typeface="Times New Roman"/>
              </a:rPr>
              <a:t>Enable out put of ALU to store result of the  operation</a:t>
            </a:r>
            <a:endParaRPr sz="1800">
              <a:solidFill>
                <a:schemeClr val="dk1"/>
              </a:solidFill>
              <a:latin typeface="Times New Roman"/>
              <a:ea typeface="Times New Roman"/>
              <a:cs typeface="Times New Roman"/>
              <a:sym typeface="Times New Roman"/>
            </a:endParaRPr>
          </a:p>
        </p:txBody>
      </p:sp>
      <p:sp>
        <p:nvSpPr>
          <p:cNvPr id="297" name="Google Shape;297;p32"/>
          <p:cNvSpPr txBox="1"/>
          <p:nvPr>
            <p:ph idx="12" type="sldNum"/>
          </p:nvPr>
        </p:nvSpPr>
        <p:spPr>
          <a:xfrm>
            <a:off x="8610600" y="6431598"/>
            <a:ext cx="2743200" cy="214630"/>
          </a:xfrm>
          <a:prstGeom prst="rect">
            <a:avLst/>
          </a:prstGeom>
          <a:noFill/>
          <a:ln>
            <a:noFill/>
          </a:ln>
        </p:spPr>
        <p:txBody>
          <a:bodyPr anchorCtr="0" anchor="t" bIns="0" lIns="0" spcFirstLastPara="1" rIns="0" wrap="square" tIns="55875">
            <a:spAutoFit/>
          </a:bodyPr>
          <a:lstStyle/>
          <a:p>
            <a:pPr indent="0" lvl="0" marL="114935" marR="0" rtl="0" algn="l">
              <a:lnSpc>
                <a:spcPct val="68888"/>
              </a:lnSpc>
              <a:spcBef>
                <a:spcPts val="0"/>
              </a:spcBef>
              <a:spcAft>
                <a:spcPts val="0"/>
              </a:spcAft>
              <a:buClr>
                <a:schemeClr val="dk1"/>
              </a:buClr>
              <a:buSzPts val="1800"/>
              <a:buFont typeface="Calibri"/>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98" name="Google Shape;29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299" name="Google Shape;29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838200" y="305661"/>
            <a:ext cx="10515600" cy="639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Palatino Linotype"/>
              <a:buNone/>
            </a:pPr>
            <a:r>
              <a:rPr b="1" i="0" lang="en-US" sz="4000" u="none" cap="none" strike="noStrike">
                <a:solidFill>
                  <a:schemeClr val="dk1"/>
                </a:solidFill>
                <a:latin typeface="Palatino Linotype"/>
                <a:ea typeface="Palatino Linotype"/>
                <a:cs typeface="Palatino Linotype"/>
                <a:sym typeface="Palatino Linotype"/>
              </a:rPr>
              <a:t>Basic Structure of Computers </a:t>
            </a:r>
            <a:endParaRPr/>
          </a:p>
        </p:txBody>
      </p:sp>
      <p:sp>
        <p:nvSpPr>
          <p:cNvPr id="106" name="Google Shape;106;p15"/>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lnSpcReduction="10000"/>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457200" lvl="1" marL="817563" marR="0" rtl="0" algn="just">
              <a:lnSpc>
                <a:spcPct val="150000"/>
              </a:lnSpc>
              <a:spcBef>
                <a:spcPts val="500"/>
              </a:spcBef>
              <a:spcAft>
                <a:spcPts val="0"/>
              </a:spcAft>
              <a:buClr>
                <a:schemeClr val="dk1"/>
              </a:buClr>
              <a:buSzPts val="2000"/>
              <a:buFont typeface="Noto Sans Symbols"/>
              <a:buChar char="⮚"/>
            </a:pPr>
            <a:r>
              <a:rPr b="0" i="0" lang="en-US" sz="2000" u="none" cap="none" strike="noStrike">
                <a:solidFill>
                  <a:schemeClr val="dk1"/>
                </a:solidFill>
                <a:latin typeface="Palatino Linotype"/>
                <a:ea typeface="Palatino Linotype"/>
                <a:cs typeface="Palatino Linotype"/>
                <a:sym typeface="Palatino Linotype"/>
              </a:rPr>
              <a:t>Computer Architecture in general covers three aspects of computer design namely: Computer Hardware, Instruction set Architecture and Computer Organization. </a:t>
            </a:r>
            <a:endParaRPr/>
          </a:p>
          <a:p>
            <a:pPr indent="-457200" lvl="1" marL="817563" marR="0" rtl="0" algn="just">
              <a:lnSpc>
                <a:spcPct val="150000"/>
              </a:lnSpc>
              <a:spcBef>
                <a:spcPts val="500"/>
              </a:spcBef>
              <a:spcAft>
                <a:spcPts val="0"/>
              </a:spcAft>
              <a:buClr>
                <a:schemeClr val="dk1"/>
              </a:buClr>
              <a:buSzPts val="2000"/>
              <a:buFont typeface="Noto Sans Symbols"/>
              <a:buChar char="⮚"/>
            </a:pPr>
            <a:r>
              <a:rPr b="0" i="0" lang="en-US" sz="2000" u="none" cap="none" strike="noStrike">
                <a:solidFill>
                  <a:schemeClr val="dk1"/>
                </a:solidFill>
                <a:latin typeface="Palatino Linotype"/>
                <a:ea typeface="Palatino Linotype"/>
                <a:cs typeface="Palatino Linotype"/>
                <a:sym typeface="Palatino Linotype"/>
              </a:rPr>
              <a:t>Computer hardware consists of electronic circuits, displays, magnetic and optical storage media and communication facilities. </a:t>
            </a:r>
            <a:endParaRPr/>
          </a:p>
          <a:p>
            <a:pPr indent="-457200" lvl="1" marL="817563" marR="0" rtl="0" algn="just">
              <a:lnSpc>
                <a:spcPct val="150000"/>
              </a:lnSpc>
              <a:spcBef>
                <a:spcPts val="500"/>
              </a:spcBef>
              <a:spcAft>
                <a:spcPts val="0"/>
              </a:spcAft>
              <a:buClr>
                <a:schemeClr val="dk1"/>
              </a:buClr>
              <a:buSzPts val="2000"/>
              <a:buFont typeface="Noto Sans Symbols"/>
              <a:buChar char="⮚"/>
            </a:pPr>
            <a:r>
              <a:rPr b="0" i="0" lang="en-US" sz="2000" u="none" cap="none" strike="noStrike">
                <a:solidFill>
                  <a:schemeClr val="dk1"/>
                </a:solidFill>
                <a:latin typeface="Palatino Linotype"/>
                <a:ea typeface="Palatino Linotype"/>
                <a:cs typeface="Palatino Linotype"/>
                <a:sym typeface="Palatino Linotype"/>
              </a:rPr>
              <a:t>Instruction set Architecture is programmer visible machine interface such as instruction set, registers, memory organization and exception handling. Two main approaches are mainly CISC (Complex Instruction Set Computer) and RISC (Reduced Instruction Set Computer) </a:t>
            </a:r>
            <a:endParaRPr/>
          </a:p>
          <a:p>
            <a:pPr indent="-457200" lvl="1" marL="817563" marR="0" rtl="0" algn="just">
              <a:lnSpc>
                <a:spcPct val="150000"/>
              </a:lnSpc>
              <a:spcBef>
                <a:spcPts val="500"/>
              </a:spcBef>
              <a:spcAft>
                <a:spcPts val="0"/>
              </a:spcAft>
              <a:buClr>
                <a:schemeClr val="dk1"/>
              </a:buClr>
              <a:buSzPts val="2000"/>
              <a:buFont typeface="Noto Sans Symbols"/>
              <a:buChar char="⮚"/>
            </a:pPr>
            <a:r>
              <a:rPr b="0" i="0" lang="en-US" sz="2000" u="none" cap="none" strike="noStrike">
                <a:solidFill>
                  <a:schemeClr val="dk1"/>
                </a:solidFill>
                <a:latin typeface="Palatino Linotype"/>
                <a:ea typeface="Palatino Linotype"/>
                <a:cs typeface="Palatino Linotype"/>
                <a:sym typeface="Palatino Linotype"/>
              </a:rPr>
              <a:t>Computer Organization includes the high level aspects of a design, such as memory system, the bus structure and the design of the internal CPU. </a:t>
            </a:r>
            <a:endParaRPr b="0" i="0" sz="2000" u="none" cap="none" strike="noStrike">
              <a:solidFill>
                <a:schemeClr val="dk1"/>
              </a:solidFill>
              <a:latin typeface="Palatino Linotype"/>
              <a:ea typeface="Palatino Linotype"/>
              <a:cs typeface="Palatino Linotype"/>
              <a:sym typeface="Palatino Linotype"/>
            </a:endParaRPr>
          </a:p>
        </p:txBody>
      </p:sp>
      <p:sp>
        <p:nvSpPr>
          <p:cNvPr id="107" name="Google Shape;10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8" name="Google Shape;10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09" name="Google Shape;10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0" lvl="1" marL="4572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05" name="Google Shape;305;p33"/>
          <p:cNvPicPr preferRelativeResize="0"/>
          <p:nvPr/>
        </p:nvPicPr>
        <p:blipFill rotWithShape="1">
          <a:blip r:embed="rId3">
            <a:alphaModFix/>
          </a:blip>
          <a:srcRect b="0" l="0" r="0" t="0"/>
          <a:stretch/>
        </p:blipFill>
        <p:spPr>
          <a:xfrm>
            <a:off x="3863752" y="3208649"/>
            <a:ext cx="5624047" cy="1082134"/>
          </a:xfrm>
          <a:prstGeom prst="rect">
            <a:avLst/>
          </a:prstGeom>
          <a:noFill/>
          <a:ln>
            <a:noFill/>
          </a:ln>
        </p:spPr>
      </p:pic>
      <p:sp>
        <p:nvSpPr>
          <p:cNvPr id="306" name="Google Shape;306;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07" name="Google Shape;30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08" name="Google Shape;30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0" lvl="1" marL="4572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14" name="Google Shape;314;p34"/>
          <p:cNvPicPr preferRelativeResize="0"/>
          <p:nvPr/>
        </p:nvPicPr>
        <p:blipFill rotWithShape="1">
          <a:blip r:embed="rId3">
            <a:alphaModFix/>
          </a:blip>
          <a:srcRect b="0" l="0" r="0" t="0"/>
          <a:stretch/>
        </p:blipFill>
        <p:spPr>
          <a:xfrm>
            <a:off x="2495600" y="2125867"/>
            <a:ext cx="8176969" cy="2606266"/>
          </a:xfrm>
          <a:prstGeom prst="rect">
            <a:avLst/>
          </a:prstGeom>
          <a:noFill/>
          <a:ln>
            <a:noFill/>
          </a:ln>
        </p:spPr>
      </p:pic>
      <p:sp>
        <p:nvSpPr>
          <p:cNvPr id="315" name="Google Shape;31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16" name="Google Shape;31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17" name="Google Shape;31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0" lvl="1" marL="4572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23" name="Google Shape;323;p35"/>
          <p:cNvPicPr preferRelativeResize="0"/>
          <p:nvPr/>
        </p:nvPicPr>
        <p:blipFill rotWithShape="1">
          <a:blip r:embed="rId3">
            <a:alphaModFix/>
          </a:blip>
          <a:srcRect b="0" l="0" r="0" t="0"/>
          <a:stretch/>
        </p:blipFill>
        <p:spPr>
          <a:xfrm>
            <a:off x="1487488" y="1359173"/>
            <a:ext cx="8568952" cy="4781086"/>
          </a:xfrm>
          <a:prstGeom prst="rect">
            <a:avLst/>
          </a:prstGeom>
          <a:noFill/>
          <a:ln>
            <a:noFill/>
          </a:ln>
        </p:spPr>
      </p:pic>
      <p:sp>
        <p:nvSpPr>
          <p:cNvPr id="324" name="Google Shape;3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25" name="Google Shape;3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26" name="Google Shape;3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0" lvl="1" marL="4572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32" name="Google Shape;332;p36"/>
          <p:cNvPicPr preferRelativeResize="0"/>
          <p:nvPr/>
        </p:nvPicPr>
        <p:blipFill rotWithShape="1">
          <a:blip r:embed="rId3">
            <a:alphaModFix/>
          </a:blip>
          <a:srcRect b="0" l="0" r="0" t="0"/>
          <a:stretch/>
        </p:blipFill>
        <p:spPr>
          <a:xfrm>
            <a:off x="1631504" y="1263028"/>
            <a:ext cx="8682531" cy="5066771"/>
          </a:xfrm>
          <a:prstGeom prst="rect">
            <a:avLst/>
          </a:prstGeom>
          <a:noFill/>
          <a:ln>
            <a:noFill/>
          </a:ln>
        </p:spPr>
      </p:pic>
      <p:sp>
        <p:nvSpPr>
          <p:cNvPr id="333" name="Google Shape;33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34" name="Google Shape;33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35" name="Google Shape;33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101600" lvl="1" marL="6858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41" name="Google Shape;341;p37"/>
          <p:cNvPicPr preferRelativeResize="0"/>
          <p:nvPr/>
        </p:nvPicPr>
        <p:blipFill rotWithShape="1">
          <a:blip r:embed="rId3">
            <a:alphaModFix/>
          </a:blip>
          <a:srcRect b="0" l="0" r="0" t="0"/>
          <a:stretch/>
        </p:blipFill>
        <p:spPr>
          <a:xfrm>
            <a:off x="1631504" y="1234898"/>
            <a:ext cx="8420830" cy="5029636"/>
          </a:xfrm>
          <a:prstGeom prst="rect">
            <a:avLst/>
          </a:prstGeom>
          <a:noFill/>
          <a:ln>
            <a:noFill/>
          </a:ln>
        </p:spPr>
      </p:pic>
      <p:sp>
        <p:nvSpPr>
          <p:cNvPr id="342" name="Google Shape;34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43" name="Google Shape;34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44" name="Google Shape;34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101600" lvl="1" marL="6858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50" name="Google Shape;350;p38"/>
          <p:cNvPicPr preferRelativeResize="0"/>
          <p:nvPr/>
        </p:nvPicPr>
        <p:blipFill rotWithShape="1">
          <a:blip r:embed="rId3">
            <a:alphaModFix/>
          </a:blip>
          <a:srcRect b="0" l="0" r="0" t="0"/>
          <a:stretch/>
        </p:blipFill>
        <p:spPr>
          <a:xfrm>
            <a:off x="2351584" y="1221446"/>
            <a:ext cx="7619522" cy="5102158"/>
          </a:xfrm>
          <a:prstGeom prst="rect">
            <a:avLst/>
          </a:prstGeom>
          <a:noFill/>
          <a:ln>
            <a:noFill/>
          </a:ln>
        </p:spPr>
      </p:pic>
      <p:sp>
        <p:nvSpPr>
          <p:cNvPr id="351" name="Google Shape;35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52" name="Google Shape;35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53" name="Google Shape;35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9"/>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101600" lvl="1" marL="6858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sp>
        <p:nvSpPr>
          <p:cNvPr id="359" name="Google Shape;359;p39"/>
          <p:cNvSpPr txBox="1"/>
          <p:nvPr/>
        </p:nvSpPr>
        <p:spPr>
          <a:xfrm>
            <a:off x="1199456" y="1268760"/>
            <a:ext cx="9577064"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dk1"/>
                </a:solidFill>
                <a:latin typeface="Times New Roman"/>
                <a:ea typeface="Times New Roman"/>
                <a:cs typeface="Times New Roman"/>
                <a:sym typeface="Times New Roman"/>
              </a:rPr>
              <a:t>Registers</a:t>
            </a:r>
            <a:r>
              <a:rPr lang="en-US" sz="1800">
                <a:solidFill>
                  <a:schemeClr val="dk1"/>
                </a:solidFill>
                <a:latin typeface="Times New Roman"/>
                <a:ea typeface="Times New Roman"/>
                <a:cs typeface="Times New Roman"/>
                <a:sym typeface="Times New Roman"/>
              </a:rPr>
              <a:t> </a:t>
            </a:r>
            <a:endParaRPr/>
          </a:p>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Registers are fast stand-alone storage locations that hold data temporarily. Multiple registers are needed to facilitate the operation of the CPU. Some of these registers are </a:t>
            </a:r>
            <a:endParaRPr/>
          </a:p>
          <a:p>
            <a:pPr indent="0" lvl="0" marL="0" marR="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60" name="Google Shape;360;p39"/>
          <p:cNvSpPr/>
          <p:nvPr/>
        </p:nvSpPr>
        <p:spPr>
          <a:xfrm>
            <a:off x="1569504" y="2331744"/>
            <a:ext cx="8991600" cy="3970318"/>
          </a:xfrm>
          <a:prstGeom prst="rect">
            <a:avLst/>
          </a:prstGeom>
          <a:solidFill>
            <a:srgbClr val="CCFF99"/>
          </a:solidFill>
          <a:ln>
            <a:noFill/>
          </a:ln>
        </p:spPr>
        <p:txBody>
          <a:bodyPr anchorCtr="0" anchor="t" bIns="45700" lIns="91425" spcFirstLastPara="1" rIns="91425" wrap="square" tIns="45700">
            <a:noAutofit/>
          </a:bodyPr>
          <a:lstStyle/>
          <a:p>
            <a:pPr indent="-152400" lvl="0" marL="0" marR="0" rtl="0" algn="just">
              <a:spcBef>
                <a:spcPts val="0"/>
              </a:spcBef>
              <a:spcAft>
                <a:spcPts val="0"/>
              </a:spcAft>
              <a:buClr>
                <a:srgbClr val="660066"/>
              </a:buClr>
              <a:buSzPts val="2400"/>
              <a:buFont typeface="Noto Sans Symbols"/>
              <a:buChar char="❑"/>
            </a:pPr>
            <a:r>
              <a:rPr b="1" lang="en-US" sz="2400">
                <a:solidFill>
                  <a:srgbClr val="660066"/>
                </a:solidFill>
                <a:latin typeface="Calibri"/>
                <a:ea typeface="Calibri"/>
                <a:cs typeface="Calibri"/>
                <a:sym typeface="Calibri"/>
              </a:rPr>
              <a:t> Two registers-MAR (Memory Address Register) and MDR (Memory Data Register) : To handle the data transfer between main memory and processor. MAR-Holds addresses, MDR-Holds  data</a:t>
            </a:r>
            <a:endParaRPr/>
          </a:p>
          <a:p>
            <a:pPr indent="-152400" lvl="0" marL="0" marR="0" rtl="0" algn="just">
              <a:spcBef>
                <a:spcPts val="1200"/>
              </a:spcBef>
              <a:spcAft>
                <a:spcPts val="0"/>
              </a:spcAft>
              <a:buClr>
                <a:srgbClr val="660066"/>
              </a:buClr>
              <a:buSzPts val="2400"/>
              <a:buFont typeface="Noto Sans Symbols"/>
              <a:buChar char="❑"/>
            </a:pPr>
            <a:r>
              <a:rPr b="1" lang="en-US" sz="2400">
                <a:solidFill>
                  <a:srgbClr val="660066"/>
                </a:solidFill>
                <a:latin typeface="Calibri"/>
                <a:ea typeface="Calibri"/>
                <a:cs typeface="Calibri"/>
                <a:sym typeface="Calibri"/>
              </a:rPr>
              <a:t> Instruction register (IR) : Hold the Instructions that is currently being executed</a:t>
            </a:r>
            <a:endParaRPr/>
          </a:p>
          <a:p>
            <a:pPr indent="-152400" lvl="0" marL="0" marR="0" rtl="0" algn="just">
              <a:spcBef>
                <a:spcPts val="1200"/>
              </a:spcBef>
              <a:spcAft>
                <a:spcPts val="0"/>
              </a:spcAft>
              <a:buClr>
                <a:srgbClr val="660066"/>
              </a:buClr>
              <a:buSzPts val="2400"/>
              <a:buFont typeface="Noto Sans Symbols"/>
              <a:buChar char="❑"/>
            </a:pPr>
            <a:r>
              <a:rPr b="1" lang="en-US" sz="2400">
                <a:solidFill>
                  <a:srgbClr val="660066"/>
                </a:solidFill>
                <a:latin typeface="Calibri"/>
                <a:ea typeface="Calibri"/>
                <a:cs typeface="Calibri"/>
                <a:sym typeface="Calibri"/>
              </a:rPr>
              <a:t> Program counter (PC) : Points to the next instructions that is to be fetched from memory</a:t>
            </a:r>
            <a:endParaRPr/>
          </a:p>
          <a:p>
            <a:pPr indent="-152400" lvl="0" marL="0" marR="0" rtl="0" algn="just">
              <a:spcBef>
                <a:spcPts val="1200"/>
              </a:spcBef>
              <a:spcAft>
                <a:spcPts val="0"/>
              </a:spcAft>
              <a:buClr>
                <a:srgbClr val="1F3864"/>
              </a:buClr>
              <a:buSzPts val="2400"/>
              <a:buFont typeface="Noto Sans Symbols"/>
              <a:buChar char="❑"/>
            </a:pPr>
            <a:r>
              <a:rPr b="1" lang="en-US" sz="2400">
                <a:solidFill>
                  <a:srgbClr val="1F3864"/>
                </a:solidFill>
                <a:latin typeface="Calibri"/>
                <a:ea typeface="Calibri"/>
                <a:cs typeface="Calibri"/>
                <a:sym typeface="Calibri"/>
              </a:rPr>
              <a:t>General-purpose Registers: are used for holding data, intermediate results of operations. They are also known as scratch-pad registers.</a:t>
            </a:r>
            <a:endParaRPr b="1" sz="2400">
              <a:solidFill>
                <a:srgbClr val="1F3864"/>
              </a:solidFill>
              <a:latin typeface="Calibri"/>
              <a:ea typeface="Calibri"/>
              <a:cs typeface="Calibri"/>
              <a:sym typeface="Calibri"/>
            </a:endParaRPr>
          </a:p>
        </p:txBody>
      </p:sp>
      <p:sp>
        <p:nvSpPr>
          <p:cNvPr id="361" name="Google Shape;36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62" name="Google Shape;36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63" name="Google Shape;36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101600" lvl="1" marL="6858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69" name="Google Shape;369;p40"/>
          <p:cNvPicPr preferRelativeResize="0"/>
          <p:nvPr/>
        </p:nvPicPr>
        <p:blipFill rotWithShape="1">
          <a:blip r:embed="rId3">
            <a:alphaModFix/>
          </a:blip>
          <a:srcRect b="0" l="0" r="0" t="0"/>
          <a:stretch/>
        </p:blipFill>
        <p:spPr>
          <a:xfrm>
            <a:off x="2765916" y="1484784"/>
            <a:ext cx="6660167" cy="4746712"/>
          </a:xfrm>
          <a:prstGeom prst="rect">
            <a:avLst/>
          </a:prstGeom>
          <a:noFill/>
          <a:ln>
            <a:noFill/>
          </a:ln>
        </p:spPr>
      </p:pic>
      <p:sp>
        <p:nvSpPr>
          <p:cNvPr id="370" name="Google Shape;37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71" name="Google Shape;37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72" name="Google Shape;37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1"/>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101600" lvl="1" marL="6858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78" name="Google Shape;378;p41"/>
          <p:cNvPicPr preferRelativeResize="0"/>
          <p:nvPr/>
        </p:nvPicPr>
        <p:blipFill rotWithShape="1">
          <a:blip r:embed="rId3">
            <a:alphaModFix/>
          </a:blip>
          <a:srcRect b="0" l="0" r="0" t="0"/>
          <a:stretch/>
        </p:blipFill>
        <p:spPr>
          <a:xfrm>
            <a:off x="2279576" y="1340768"/>
            <a:ext cx="7818660" cy="4679198"/>
          </a:xfrm>
          <a:prstGeom prst="rect">
            <a:avLst/>
          </a:prstGeom>
          <a:noFill/>
          <a:ln>
            <a:noFill/>
          </a:ln>
        </p:spPr>
      </p:pic>
      <p:sp>
        <p:nvSpPr>
          <p:cNvPr id="379" name="Google Shape;379;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80" name="Google Shape;380;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81" name="Google Shape;38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2"/>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101600" lvl="1" marL="6858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87" name="Google Shape;387;p42"/>
          <p:cNvPicPr preferRelativeResize="0"/>
          <p:nvPr/>
        </p:nvPicPr>
        <p:blipFill rotWithShape="1">
          <a:blip r:embed="rId3">
            <a:alphaModFix/>
          </a:blip>
          <a:srcRect b="0" l="0" r="0" t="0"/>
          <a:stretch/>
        </p:blipFill>
        <p:spPr>
          <a:xfrm>
            <a:off x="1912257" y="1208226"/>
            <a:ext cx="8367485" cy="5082980"/>
          </a:xfrm>
          <a:prstGeom prst="rect">
            <a:avLst/>
          </a:prstGeom>
          <a:noFill/>
          <a:ln>
            <a:noFill/>
          </a:ln>
        </p:spPr>
      </p:pic>
      <p:sp>
        <p:nvSpPr>
          <p:cNvPr id="388" name="Google Shape;38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89" name="Google Shape;38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90" name="Google Shape;39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838200" y="305661"/>
            <a:ext cx="10515600" cy="639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Palatino Linotype"/>
              <a:buNone/>
            </a:pPr>
            <a:r>
              <a:rPr b="1" i="0" lang="en-US" sz="4000" u="none" cap="none" strike="noStrike">
                <a:solidFill>
                  <a:schemeClr val="dk1"/>
                </a:solidFill>
                <a:latin typeface="Palatino Linotype"/>
                <a:ea typeface="Palatino Linotype"/>
                <a:cs typeface="Palatino Linotype"/>
                <a:sym typeface="Palatino Linotype"/>
              </a:rPr>
              <a:t>Computer Types </a:t>
            </a:r>
            <a:endParaRPr/>
          </a:p>
        </p:txBody>
      </p:sp>
      <p:sp>
        <p:nvSpPr>
          <p:cNvPr id="115" name="Google Shape;115;p16"/>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276225" lvl="1" marL="539750" marR="0" rtl="0" algn="just">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Palatino Linotype"/>
                <a:ea typeface="Palatino Linotype"/>
                <a:cs typeface="Palatino Linotype"/>
                <a:sym typeface="Palatino Linotype"/>
              </a:rPr>
              <a:t>Computer is a fast electronic calculating machine which accepts digital input, processes it according to the internally stored instructions (Programs) and produces the result on the output device. The internal operation of the computer can be as depicted in the figure below: </a:t>
            </a:r>
            <a:endParaRPr b="0" i="0" sz="2000" u="none" cap="none" strike="noStrike">
              <a:solidFill>
                <a:schemeClr val="dk1"/>
              </a:solidFill>
              <a:latin typeface="Palatino Linotype"/>
              <a:ea typeface="Palatino Linotype"/>
              <a:cs typeface="Palatino Linotype"/>
              <a:sym typeface="Palatino Linotype"/>
            </a:endParaRPr>
          </a:p>
        </p:txBody>
      </p:sp>
      <p:pic>
        <p:nvPicPr>
          <p:cNvPr id="116" name="Google Shape;116;p16"/>
          <p:cNvPicPr preferRelativeResize="0"/>
          <p:nvPr/>
        </p:nvPicPr>
        <p:blipFill rotWithShape="1">
          <a:blip r:embed="rId3">
            <a:alphaModFix/>
          </a:blip>
          <a:srcRect b="0" l="0" r="0" t="0"/>
          <a:stretch/>
        </p:blipFill>
        <p:spPr>
          <a:xfrm>
            <a:off x="3143672" y="3068960"/>
            <a:ext cx="5904656" cy="3240360"/>
          </a:xfrm>
          <a:prstGeom prst="rect">
            <a:avLst/>
          </a:prstGeom>
          <a:noFill/>
          <a:ln>
            <a:noFill/>
          </a:ln>
        </p:spPr>
      </p:pic>
      <p:sp>
        <p:nvSpPr>
          <p:cNvPr id="117" name="Google Shape;11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18" name="Google Shape;11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19" name="Google Shape;11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101600" lvl="1" marL="6858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396" name="Google Shape;396;p43"/>
          <p:cNvPicPr preferRelativeResize="0"/>
          <p:nvPr/>
        </p:nvPicPr>
        <p:blipFill rotWithShape="1">
          <a:blip r:embed="rId3">
            <a:alphaModFix/>
          </a:blip>
          <a:srcRect b="0" l="0" r="0" t="0"/>
          <a:stretch/>
        </p:blipFill>
        <p:spPr>
          <a:xfrm>
            <a:off x="1487488" y="1268760"/>
            <a:ext cx="8931414" cy="4686706"/>
          </a:xfrm>
          <a:prstGeom prst="rect">
            <a:avLst/>
          </a:prstGeom>
          <a:noFill/>
          <a:ln>
            <a:noFill/>
          </a:ln>
        </p:spPr>
      </p:pic>
      <p:sp>
        <p:nvSpPr>
          <p:cNvPr id="397" name="Google Shape;39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398" name="Google Shape;398;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399" name="Google Shape;39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101600" lvl="1" marL="6858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pic>
        <p:nvPicPr>
          <p:cNvPr id="405" name="Google Shape;405;p44"/>
          <p:cNvPicPr preferRelativeResize="0"/>
          <p:nvPr/>
        </p:nvPicPr>
        <p:blipFill rotWithShape="1">
          <a:blip r:embed="rId3">
            <a:alphaModFix/>
          </a:blip>
          <a:srcRect b="0" l="0" r="0" t="0"/>
          <a:stretch/>
        </p:blipFill>
        <p:spPr>
          <a:xfrm>
            <a:off x="1775520" y="1311104"/>
            <a:ext cx="8466554" cy="4877223"/>
          </a:xfrm>
          <a:prstGeom prst="rect">
            <a:avLst/>
          </a:prstGeom>
          <a:noFill/>
          <a:ln>
            <a:noFill/>
          </a:ln>
        </p:spPr>
      </p:pic>
      <p:sp>
        <p:nvSpPr>
          <p:cNvPr id="406" name="Google Shape;406;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407" name="Google Shape;407;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408" name="Google Shape;408;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type="ctrTitle"/>
          </p:nvPr>
        </p:nvSpPr>
        <p:spPr>
          <a:xfrm>
            <a:off x="2209800" y="2492376"/>
            <a:ext cx="7772400" cy="147002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b="1" lang="en-US">
                <a:latin typeface="Times New Roman"/>
                <a:ea typeface="Times New Roman"/>
                <a:cs typeface="Times New Roman"/>
                <a:sym typeface="Times New Roman"/>
              </a:rPr>
              <a:t>Bus Structures</a:t>
            </a:r>
            <a:endParaRPr/>
          </a:p>
        </p:txBody>
      </p:sp>
      <p:sp>
        <p:nvSpPr>
          <p:cNvPr id="414" name="Google Shape;414;p45"/>
          <p:cNvSpPr/>
          <p:nvPr/>
        </p:nvSpPr>
        <p:spPr>
          <a:xfrm>
            <a:off x="6553200" y="457200"/>
            <a:ext cx="1066800" cy="6096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System bus - Wikipedia" id="415" name="Google Shape;415;p45"/>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System bus - Wikipedia" id="416" name="Google Shape;416;p45"/>
          <p:cNvSpPr/>
          <p:nvPr/>
        </p:nvSpPr>
        <p:spPr>
          <a:xfrm>
            <a:off x="1831975" y="7938"/>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419" name="Google Shape;41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nvSpPr>
        <p:spPr>
          <a:xfrm>
            <a:off x="1550988" y="990601"/>
            <a:ext cx="896461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0000"/>
                </a:solidFill>
                <a:latin typeface="Times New Roman"/>
                <a:ea typeface="Times New Roman"/>
                <a:cs typeface="Times New Roman"/>
                <a:sym typeface="Times New Roman"/>
              </a:rPr>
              <a:t>Connecting CPU and memory</a:t>
            </a:r>
            <a:endParaRPr/>
          </a:p>
        </p:txBody>
      </p:sp>
      <p:sp>
        <p:nvSpPr>
          <p:cNvPr id="426" name="Google Shape;426;p46"/>
          <p:cNvSpPr/>
          <p:nvPr/>
        </p:nvSpPr>
        <p:spPr>
          <a:xfrm>
            <a:off x="1621631" y="1919198"/>
            <a:ext cx="8915400" cy="137318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800">
                <a:solidFill>
                  <a:schemeClr val="dk1"/>
                </a:solidFill>
                <a:latin typeface="Times New Roman"/>
                <a:ea typeface="Times New Roman"/>
                <a:cs typeface="Times New Roman"/>
                <a:sym typeface="Times New Roman"/>
              </a:rPr>
              <a:t>The CPU and memory are normally connected by three groups of connections, each called a </a:t>
            </a:r>
            <a:r>
              <a:rPr b="1" lang="en-US" sz="2800">
                <a:solidFill>
                  <a:schemeClr val="folHlink"/>
                </a:solidFill>
                <a:latin typeface="Times New Roman"/>
                <a:ea typeface="Times New Roman"/>
                <a:cs typeface="Times New Roman"/>
                <a:sym typeface="Times New Roman"/>
              </a:rPr>
              <a:t>bus</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data bus</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address bus</a:t>
            </a:r>
            <a:r>
              <a:rPr lang="en-US" sz="2800">
                <a:solidFill>
                  <a:schemeClr val="dk1"/>
                </a:solidFill>
                <a:latin typeface="Times New Roman"/>
                <a:ea typeface="Times New Roman"/>
                <a:cs typeface="Times New Roman"/>
                <a:sym typeface="Times New Roman"/>
              </a:rPr>
              <a:t> and </a:t>
            </a:r>
            <a:r>
              <a:rPr i="1" lang="en-US" sz="2800">
                <a:solidFill>
                  <a:schemeClr val="dk1"/>
                </a:solidFill>
                <a:latin typeface="Times New Roman"/>
                <a:ea typeface="Times New Roman"/>
                <a:cs typeface="Times New Roman"/>
                <a:sym typeface="Times New Roman"/>
              </a:rPr>
              <a:t>control bus</a:t>
            </a:r>
            <a:r>
              <a:rPr lang="en-US" sz="2800">
                <a:solidFill>
                  <a:schemeClr val="dk1"/>
                </a:solidFill>
                <a:latin typeface="Times New Roman"/>
                <a:ea typeface="Times New Roman"/>
                <a:cs typeface="Times New Roman"/>
                <a:sym typeface="Times New Roman"/>
              </a:rPr>
              <a:t> </a:t>
            </a:r>
            <a:endParaRPr/>
          </a:p>
        </p:txBody>
      </p:sp>
      <p:sp>
        <p:nvSpPr>
          <p:cNvPr id="427" name="Google Shape;427;p46"/>
          <p:cNvSpPr txBox="1"/>
          <p:nvPr/>
        </p:nvSpPr>
        <p:spPr>
          <a:xfrm>
            <a:off x="2590801" y="5943600"/>
            <a:ext cx="55276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Connecting CPU and memory using three buses</a:t>
            </a:r>
            <a:endParaRPr/>
          </a:p>
        </p:txBody>
      </p:sp>
      <p:pic>
        <p:nvPicPr>
          <p:cNvPr id="428" name="Google Shape;428;p46"/>
          <p:cNvPicPr preferRelativeResize="0"/>
          <p:nvPr/>
        </p:nvPicPr>
        <p:blipFill rotWithShape="1">
          <a:blip r:embed="rId3">
            <a:alphaModFix/>
          </a:blip>
          <a:srcRect b="0" l="0" r="0" t="0"/>
          <a:stretch/>
        </p:blipFill>
        <p:spPr>
          <a:xfrm>
            <a:off x="1947864" y="3696238"/>
            <a:ext cx="8262937" cy="2323563"/>
          </a:xfrm>
          <a:prstGeom prst="rect">
            <a:avLst/>
          </a:prstGeom>
          <a:noFill/>
          <a:ln>
            <a:noFill/>
          </a:ln>
        </p:spPr>
      </p:pic>
      <p:sp>
        <p:nvSpPr>
          <p:cNvPr id="429" name="Google Shape;42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0" name="Google Shape;430;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431" name="Google Shape;431;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xEl>
                                              <p:pRg end="0" st="0"/>
                                            </p:txEl>
                                          </p:spTgt>
                                        </p:tgtEl>
                                        <p:attrNameLst>
                                          <p:attrName>style.visibility</p:attrName>
                                        </p:attrNameLst>
                                      </p:cBhvr>
                                      <p:to>
                                        <p:strVal val="visible"/>
                                      </p:to>
                                    </p:set>
                                    <p:animEffect filter="fade" transition="in">
                                      <p:cBhvr>
                                        <p:cTn dur="500"/>
                                        <p:tgtEl>
                                          <p:spTgt spid="4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500"/>
                                        <p:tgtEl>
                                          <p:spTgt spid="4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7"/>
          <p:cNvSpPr/>
          <p:nvPr/>
        </p:nvSpPr>
        <p:spPr>
          <a:xfrm>
            <a:off x="1981200" y="990600"/>
            <a:ext cx="8077200" cy="61247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0000"/>
                </a:solidFill>
                <a:latin typeface="Times New Roman"/>
                <a:ea typeface="Times New Roman"/>
                <a:cs typeface="Times New Roman"/>
                <a:sym typeface="Times New Roman"/>
              </a:rPr>
              <a:t>BUS STRUCTURE</a:t>
            </a:r>
            <a:endParaRPr/>
          </a:p>
          <a:p>
            <a:pPr indent="0" lvl="0" marL="0" marR="0" rtl="0" algn="l">
              <a:spcBef>
                <a:spcPts val="0"/>
              </a:spcBef>
              <a:spcAft>
                <a:spcPts val="0"/>
              </a:spcAft>
              <a:buNone/>
            </a:pPr>
            <a:r>
              <a:t/>
            </a:r>
            <a:endParaRPr b="1" sz="2000" u="sng">
              <a:solidFill>
                <a:schemeClr val="dk1"/>
              </a:solidFill>
              <a:latin typeface="Times New Roman"/>
              <a:ea typeface="Times New Roman"/>
              <a:cs typeface="Times New Roman"/>
              <a:sym typeface="Times New Roman"/>
            </a:endParaRPr>
          </a:p>
          <a:p>
            <a:pPr indent="-127000" lvl="0" marL="0" marR="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Group of wires which carries information form CPU to peripherals or vice – versa</a:t>
            </a:r>
            <a:endParaRPr/>
          </a:p>
          <a:p>
            <a:pPr indent="-127000" lvl="0" marL="0" marR="0" rtl="0" algn="l">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Single bus structure</a:t>
            </a:r>
            <a:r>
              <a:rPr lang="en-US" sz="2000">
                <a:solidFill>
                  <a:schemeClr val="dk1"/>
                </a:solidFill>
                <a:latin typeface="Times New Roman"/>
                <a:ea typeface="Times New Roman"/>
                <a:cs typeface="Times New Roman"/>
                <a:sym typeface="Times New Roman"/>
              </a:rPr>
              <a:t>: Common bus used to communicate between peripherals and microprocessor</a:t>
            </a:r>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Single Bus Structure</a:t>
            </a:r>
            <a:endParaRPr/>
          </a:p>
          <a:p>
            <a:pPr indent="0" lvl="0" marL="0" marR="0" rtl="0" algn="l">
              <a:spcBef>
                <a:spcPts val="0"/>
              </a:spcBef>
              <a:spcAft>
                <a:spcPts val="0"/>
              </a:spcAft>
              <a:buClr>
                <a:schemeClr val="dk1"/>
              </a:buClr>
              <a:buSzPts val="2000"/>
              <a:buFont typeface="Calibri"/>
              <a:buNone/>
            </a:pPr>
            <a:r>
              <a:t/>
            </a:r>
            <a:endParaRPr b="1"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chemeClr val="dk1"/>
              </a:solidFill>
              <a:latin typeface="Times New Roman"/>
              <a:ea typeface="Times New Roman"/>
              <a:cs typeface="Times New Roman"/>
              <a:sym typeface="Times New Roman"/>
            </a:endParaRPr>
          </a:p>
        </p:txBody>
      </p:sp>
      <p:grpSp>
        <p:nvGrpSpPr>
          <p:cNvPr id="437" name="Google Shape;437;p47"/>
          <p:cNvGrpSpPr/>
          <p:nvPr/>
        </p:nvGrpSpPr>
        <p:grpSpPr>
          <a:xfrm>
            <a:off x="2438400" y="3657601"/>
            <a:ext cx="7315200" cy="2270125"/>
            <a:chOff x="1980" y="5676"/>
            <a:chExt cx="8460" cy="3060"/>
          </a:xfrm>
        </p:grpSpPr>
        <p:sp>
          <p:nvSpPr>
            <p:cNvPr id="438" name="Google Shape;438;p47"/>
            <p:cNvSpPr/>
            <p:nvPr/>
          </p:nvSpPr>
          <p:spPr>
            <a:xfrm>
              <a:off x="1980" y="7116"/>
              <a:ext cx="8460" cy="1620"/>
            </a:xfrm>
            <a:prstGeom prst="leftRightArrow">
              <a:avLst>
                <a:gd fmla="val 38889" name="adj1"/>
                <a:gd fmla="val 44268"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47"/>
            <p:cNvSpPr/>
            <p:nvPr/>
          </p:nvSpPr>
          <p:spPr>
            <a:xfrm>
              <a:off x="3060" y="5676"/>
              <a:ext cx="1080" cy="5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INPUT</a:t>
              </a:r>
              <a:endParaRPr/>
            </a:p>
          </p:txBody>
        </p:sp>
        <p:sp>
          <p:nvSpPr>
            <p:cNvPr id="440" name="Google Shape;440;p47"/>
            <p:cNvSpPr/>
            <p:nvPr/>
          </p:nvSpPr>
          <p:spPr>
            <a:xfrm>
              <a:off x="4320" y="5676"/>
              <a:ext cx="1800" cy="5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   MEMORY</a:t>
              </a:r>
              <a:endParaRPr/>
            </a:p>
          </p:txBody>
        </p:sp>
        <p:sp>
          <p:nvSpPr>
            <p:cNvPr id="441" name="Google Shape;441;p47"/>
            <p:cNvSpPr/>
            <p:nvPr/>
          </p:nvSpPr>
          <p:spPr>
            <a:xfrm>
              <a:off x="6300" y="5676"/>
              <a:ext cx="1800" cy="5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Times New Roman"/>
                  <a:ea typeface="Times New Roman"/>
                  <a:cs typeface="Times New Roman"/>
                  <a:sym typeface="Times New Roman"/>
                </a:rPr>
                <a:t>PROCESSOR</a:t>
              </a:r>
              <a:endParaRPr/>
            </a:p>
          </p:txBody>
        </p:sp>
        <p:sp>
          <p:nvSpPr>
            <p:cNvPr id="442" name="Google Shape;442;p47"/>
            <p:cNvSpPr/>
            <p:nvPr/>
          </p:nvSpPr>
          <p:spPr>
            <a:xfrm>
              <a:off x="8280" y="5676"/>
              <a:ext cx="1440" cy="5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OUTPUT</a:t>
              </a:r>
              <a:endParaRPr/>
            </a:p>
          </p:txBody>
        </p:sp>
        <p:sp>
          <p:nvSpPr>
            <p:cNvPr id="443" name="Google Shape;443;p47"/>
            <p:cNvSpPr/>
            <p:nvPr/>
          </p:nvSpPr>
          <p:spPr>
            <a:xfrm>
              <a:off x="3240" y="6216"/>
              <a:ext cx="540" cy="1440"/>
            </a:xfrm>
            <a:prstGeom prst="downArrow">
              <a:avLst>
                <a:gd fmla="val 50000" name="adj1"/>
                <a:gd fmla="val 66667"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47"/>
            <p:cNvSpPr/>
            <p:nvPr/>
          </p:nvSpPr>
          <p:spPr>
            <a:xfrm>
              <a:off x="5040" y="6216"/>
              <a:ext cx="360" cy="1440"/>
            </a:xfrm>
            <a:prstGeom prst="upDownArrow">
              <a:avLst>
                <a:gd fmla="val 50000" name="adj1"/>
                <a:gd fmla="val 8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47"/>
            <p:cNvSpPr/>
            <p:nvPr/>
          </p:nvSpPr>
          <p:spPr>
            <a:xfrm>
              <a:off x="7020" y="6216"/>
              <a:ext cx="360" cy="1440"/>
            </a:xfrm>
            <a:prstGeom prst="upDownArrow">
              <a:avLst>
                <a:gd fmla="val 50000" name="adj1"/>
                <a:gd fmla="val 8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47"/>
            <p:cNvSpPr/>
            <p:nvPr/>
          </p:nvSpPr>
          <p:spPr>
            <a:xfrm rot="10800000">
              <a:off x="8820" y="6216"/>
              <a:ext cx="540" cy="1440"/>
            </a:xfrm>
            <a:prstGeom prst="downArrow">
              <a:avLst>
                <a:gd fmla="val 50000" name="adj1"/>
                <a:gd fmla="val 66667"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7" name="Google Shape;44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449" name="Google Shape;44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500"/>
                                        <p:tgtEl>
                                          <p:spTgt spid="4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8"/>
          <p:cNvSpPr txBox="1"/>
          <p:nvPr>
            <p:ph type="title"/>
          </p:nvPr>
        </p:nvSpPr>
        <p:spPr>
          <a:xfrm>
            <a:off x="1981200" y="629816"/>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Times New Roman"/>
              <a:buNone/>
            </a:pPr>
            <a:r>
              <a:rPr lang="en-US" sz="3200">
                <a:solidFill>
                  <a:srgbClr val="FF0000"/>
                </a:solidFill>
                <a:latin typeface="Times New Roman"/>
                <a:ea typeface="Times New Roman"/>
                <a:cs typeface="Times New Roman"/>
                <a:sym typeface="Times New Roman"/>
              </a:rPr>
              <a:t>Drawbacks of the Single Bus Structure</a:t>
            </a:r>
            <a:endParaRPr sz="3200">
              <a:solidFill>
                <a:srgbClr val="FF0000"/>
              </a:solidFill>
              <a:latin typeface="Times New Roman"/>
              <a:ea typeface="Times New Roman"/>
              <a:cs typeface="Times New Roman"/>
              <a:sym typeface="Times New Roman"/>
            </a:endParaRPr>
          </a:p>
        </p:txBody>
      </p:sp>
      <p:sp>
        <p:nvSpPr>
          <p:cNvPr id="455" name="Google Shape;455;p48"/>
          <p:cNvSpPr txBox="1"/>
          <p:nvPr>
            <p:ph idx="1" type="body"/>
          </p:nvPr>
        </p:nvSpPr>
        <p:spPr>
          <a:xfrm>
            <a:off x="1703512" y="1600201"/>
            <a:ext cx="8856984" cy="4525963"/>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devices connected to a bus vary widely in their speed of operation. </a:t>
            </a:r>
            <a:endParaRPr/>
          </a:p>
          <a:p>
            <a:pPr indent="-228600" lvl="1" marL="685800" rtl="0" algn="just">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Some devices are relatively slow, such as printer and keyboard.</a:t>
            </a:r>
            <a:endParaRPr/>
          </a:p>
          <a:p>
            <a:pPr indent="-228600" lvl="1" marL="685800" rtl="0" algn="just">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Some devices are considerably fast, such as optical disks. </a:t>
            </a:r>
            <a:endParaRPr/>
          </a:p>
          <a:p>
            <a:pPr indent="-228600" lvl="1" marL="685800" rtl="0" algn="just">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Memory and processor units operate are the fastest parts of a computer.</a:t>
            </a:r>
            <a:endParaRPr/>
          </a:p>
          <a:p>
            <a:pPr indent="-228600" lvl="0" marL="228600" rtl="0" algn="just">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 Efficient transfer mechanism thus is needed to cope with this problem.</a:t>
            </a:r>
            <a:endParaRPr/>
          </a:p>
          <a:p>
            <a:pPr indent="-228600" lvl="1" marL="685800" rtl="0" algn="just">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 A common approach is to include buffer registers with the devices to hold the information during transfers .</a:t>
            </a:r>
            <a:endParaRPr/>
          </a:p>
          <a:p>
            <a:pPr indent="-228600" lvl="1" marL="685800" rtl="0" algn="just">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 An another approach is to use two-bus structure and an additional transfer mechanism </a:t>
            </a:r>
            <a:endParaRPr/>
          </a:p>
        </p:txBody>
      </p:sp>
      <p:sp>
        <p:nvSpPr>
          <p:cNvPr id="456" name="Google Shape;456;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7" name="Google Shape;45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458" name="Google Shape;458;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9"/>
          <p:cNvSpPr/>
          <p:nvPr/>
        </p:nvSpPr>
        <p:spPr>
          <a:xfrm>
            <a:off x="2057400" y="1295400"/>
            <a:ext cx="7848600" cy="264687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800">
                <a:solidFill>
                  <a:srgbClr val="FF0000"/>
                </a:solidFill>
                <a:latin typeface="Times New Roman"/>
                <a:ea typeface="Times New Roman"/>
                <a:cs typeface="Times New Roman"/>
                <a:sym typeface="Times New Roman"/>
              </a:rPr>
              <a:t>TWO BUS STRUCTURE:</a:t>
            </a:r>
            <a:endParaRPr/>
          </a:p>
          <a:p>
            <a:pPr indent="0" lvl="0" marL="0" marR="0" rtl="0" algn="just">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152400" lvl="0" marL="0" marR="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 One bus can be used to fetch instruction other can be used to fetch data, required for execution. </a:t>
            </a:r>
            <a:endParaRPr/>
          </a:p>
          <a:p>
            <a:pPr indent="-152400" lvl="0" marL="0" marR="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 bus is said to perform two distinct functions </a:t>
            </a:r>
            <a:endParaRPr/>
          </a:p>
          <a:p>
            <a:pPr indent="-152400" lvl="0" marL="0" marR="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 main advantage of this structure is good operating speed but on account of more cost.</a:t>
            </a:r>
            <a:endParaRPr sz="2400">
              <a:solidFill>
                <a:schemeClr val="dk1"/>
              </a:solidFill>
              <a:latin typeface="Times New Roman"/>
              <a:ea typeface="Times New Roman"/>
              <a:cs typeface="Times New Roman"/>
              <a:sym typeface="Times New Roman"/>
            </a:endParaRPr>
          </a:p>
        </p:txBody>
      </p:sp>
      <p:pic>
        <p:nvPicPr>
          <p:cNvPr id="464" name="Google Shape;464;p49"/>
          <p:cNvPicPr preferRelativeResize="0"/>
          <p:nvPr/>
        </p:nvPicPr>
        <p:blipFill rotWithShape="1">
          <a:blip r:embed="rId3">
            <a:alphaModFix/>
          </a:blip>
          <a:srcRect b="0" l="0" r="0" t="0"/>
          <a:stretch/>
        </p:blipFill>
        <p:spPr>
          <a:xfrm>
            <a:off x="2351584" y="4236813"/>
            <a:ext cx="7992888" cy="2365586"/>
          </a:xfrm>
          <a:prstGeom prst="rect">
            <a:avLst/>
          </a:prstGeom>
          <a:noFill/>
          <a:ln>
            <a:noFill/>
          </a:ln>
        </p:spPr>
      </p:pic>
      <p:sp>
        <p:nvSpPr>
          <p:cNvPr id="465" name="Google Shape;465;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6" name="Google Shape;46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467" name="Google Shape;467;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aphicFrame>
        <p:nvGraphicFramePr>
          <p:cNvPr id="472" name="Google Shape;472;p50"/>
          <p:cNvGraphicFramePr/>
          <p:nvPr/>
        </p:nvGraphicFramePr>
        <p:xfrm>
          <a:off x="7391400" y="1636713"/>
          <a:ext cx="3000000" cy="3000000"/>
        </p:xfrm>
        <a:graphic>
          <a:graphicData uri="http://schemas.openxmlformats.org/drawingml/2006/table">
            <a:tbl>
              <a:tblPr>
                <a:noFill/>
                <a:tableStyleId>{F0D5522F-2F3A-486E-AB3A-618C38F1D610}</a:tableStyleId>
              </a:tblPr>
              <a:tblGrid>
                <a:gridCol w="386500"/>
                <a:gridCol w="369325"/>
                <a:gridCol w="343550"/>
                <a:gridCol w="917575"/>
              </a:tblGrid>
              <a:tr h="36000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A</a:t>
                      </a:r>
                      <a:r>
                        <a:rPr b="0" baseline="-25000" i="0" lang="en-US" sz="1200" u="none" cap="none" strike="noStrike">
                          <a:solidFill>
                            <a:schemeClr val="dk1"/>
                          </a:solidFill>
                          <a:latin typeface="Times New Roman"/>
                          <a:ea typeface="Times New Roman"/>
                          <a:cs typeface="Times New Roman"/>
                          <a:sym typeface="Times New Roman"/>
                        </a:rPr>
                        <a:t>2</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A</a:t>
                      </a:r>
                      <a:r>
                        <a:rPr b="0" baseline="-2500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A</a:t>
                      </a:r>
                      <a:r>
                        <a:rPr b="0" baseline="-2500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Selected location</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600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r>
                        <a:rPr b="0" baseline="30000" i="0" lang="en-US" sz="1200" u="none" cap="none" strike="noStrike">
                          <a:solidFill>
                            <a:schemeClr val="dk1"/>
                          </a:solidFill>
                          <a:latin typeface="Times New Roman"/>
                          <a:ea typeface="Times New Roman"/>
                          <a:cs typeface="Times New Roman"/>
                          <a:sym typeface="Times New Roman"/>
                        </a:rPr>
                        <a:t>th</a:t>
                      </a:r>
                      <a:r>
                        <a:rPr b="0" i="0" lang="en-US" sz="1200" u="none" cap="none" strike="noStrike">
                          <a:solidFill>
                            <a:schemeClr val="dk1"/>
                          </a:solidFill>
                          <a:latin typeface="Times New Roman"/>
                          <a:ea typeface="Times New Roman"/>
                          <a:cs typeface="Times New Roman"/>
                          <a:sym typeface="Times New Roman"/>
                        </a:rPr>
                        <a:t> Location</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600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r>
                        <a:rPr b="0" baseline="30000" i="0" lang="en-US" sz="1200" u="none" cap="none" strike="noStrike">
                          <a:solidFill>
                            <a:schemeClr val="dk1"/>
                          </a:solidFill>
                          <a:latin typeface="Times New Roman"/>
                          <a:ea typeface="Times New Roman"/>
                          <a:cs typeface="Times New Roman"/>
                          <a:sym typeface="Times New Roman"/>
                        </a:rPr>
                        <a:t>st</a:t>
                      </a:r>
                      <a:r>
                        <a:rPr b="0" i="0" lang="en-US" sz="1200" u="none" cap="none" strike="noStrike">
                          <a:solidFill>
                            <a:schemeClr val="dk1"/>
                          </a:solidFill>
                          <a:latin typeface="Times New Roman"/>
                          <a:ea typeface="Times New Roman"/>
                          <a:cs typeface="Times New Roman"/>
                          <a:sym typeface="Times New Roman"/>
                        </a:rPr>
                        <a:t> Location</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0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0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0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0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0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0</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800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Times New Roman"/>
                        <a:ea typeface="Times New Roman"/>
                        <a:cs typeface="Times New Roman"/>
                        <a:sym typeface="Times New Roman"/>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73" name="Google Shape;473;p50"/>
          <p:cNvSpPr/>
          <p:nvPr/>
        </p:nvSpPr>
        <p:spPr>
          <a:xfrm>
            <a:off x="2514600" y="2895597"/>
            <a:ext cx="1447800" cy="15240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474" name="Google Shape;474;p50"/>
          <p:cNvSpPr/>
          <p:nvPr/>
        </p:nvSpPr>
        <p:spPr>
          <a:xfrm>
            <a:off x="5029200" y="2895597"/>
            <a:ext cx="1447800" cy="1447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cxnSp>
        <p:nvCxnSpPr>
          <p:cNvPr id="475" name="Google Shape;475;p50"/>
          <p:cNvCxnSpPr/>
          <p:nvPr/>
        </p:nvCxnSpPr>
        <p:spPr>
          <a:xfrm>
            <a:off x="2895600" y="4419597"/>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476" name="Google Shape;476;p50"/>
          <p:cNvCxnSpPr/>
          <p:nvPr/>
        </p:nvCxnSpPr>
        <p:spPr>
          <a:xfrm>
            <a:off x="2895600" y="5638797"/>
            <a:ext cx="2743200" cy="0"/>
          </a:xfrm>
          <a:prstGeom prst="straightConnector1">
            <a:avLst/>
          </a:prstGeom>
          <a:noFill/>
          <a:ln cap="flat" cmpd="sng" w="9525">
            <a:solidFill>
              <a:schemeClr val="dk1"/>
            </a:solidFill>
            <a:prstDash val="solid"/>
            <a:round/>
            <a:headEnd len="med" w="med" type="none"/>
            <a:tailEnd len="med" w="med" type="none"/>
          </a:ln>
        </p:spPr>
      </p:cxnSp>
      <p:cxnSp>
        <p:nvCxnSpPr>
          <p:cNvPr id="477" name="Google Shape;477;p50"/>
          <p:cNvCxnSpPr/>
          <p:nvPr/>
        </p:nvCxnSpPr>
        <p:spPr>
          <a:xfrm rot="10800000">
            <a:off x="5638800" y="4343397"/>
            <a:ext cx="0" cy="1295400"/>
          </a:xfrm>
          <a:prstGeom prst="straightConnector1">
            <a:avLst/>
          </a:prstGeom>
          <a:noFill/>
          <a:ln cap="flat" cmpd="sng" w="9525">
            <a:solidFill>
              <a:schemeClr val="dk1"/>
            </a:solidFill>
            <a:prstDash val="solid"/>
            <a:round/>
            <a:headEnd len="med" w="med" type="none"/>
            <a:tailEnd len="med" w="med" type="none"/>
          </a:ln>
        </p:spPr>
      </p:cxnSp>
      <p:cxnSp>
        <p:nvCxnSpPr>
          <p:cNvPr id="478" name="Google Shape;478;p50"/>
          <p:cNvCxnSpPr/>
          <p:nvPr/>
        </p:nvCxnSpPr>
        <p:spPr>
          <a:xfrm>
            <a:off x="3352800" y="4419597"/>
            <a:ext cx="0" cy="838200"/>
          </a:xfrm>
          <a:prstGeom prst="straightConnector1">
            <a:avLst/>
          </a:prstGeom>
          <a:noFill/>
          <a:ln cap="flat" cmpd="sng" w="9525">
            <a:solidFill>
              <a:schemeClr val="dk1"/>
            </a:solidFill>
            <a:prstDash val="solid"/>
            <a:round/>
            <a:headEnd len="med" w="med" type="none"/>
            <a:tailEnd len="med" w="med" type="none"/>
          </a:ln>
        </p:spPr>
      </p:cxnSp>
      <p:cxnSp>
        <p:nvCxnSpPr>
          <p:cNvPr id="479" name="Google Shape;479;p50"/>
          <p:cNvCxnSpPr/>
          <p:nvPr/>
        </p:nvCxnSpPr>
        <p:spPr>
          <a:xfrm>
            <a:off x="3352800" y="5257797"/>
            <a:ext cx="2057400" cy="0"/>
          </a:xfrm>
          <a:prstGeom prst="straightConnector1">
            <a:avLst/>
          </a:prstGeom>
          <a:noFill/>
          <a:ln cap="flat" cmpd="sng" w="9525">
            <a:solidFill>
              <a:schemeClr val="dk1"/>
            </a:solidFill>
            <a:prstDash val="solid"/>
            <a:round/>
            <a:headEnd len="med" w="med" type="none"/>
            <a:tailEnd len="med" w="med" type="none"/>
          </a:ln>
        </p:spPr>
      </p:cxnSp>
      <p:cxnSp>
        <p:nvCxnSpPr>
          <p:cNvPr id="480" name="Google Shape;480;p50"/>
          <p:cNvCxnSpPr/>
          <p:nvPr/>
        </p:nvCxnSpPr>
        <p:spPr>
          <a:xfrm rot="10800000">
            <a:off x="5410200" y="4343397"/>
            <a:ext cx="0" cy="914400"/>
          </a:xfrm>
          <a:prstGeom prst="straightConnector1">
            <a:avLst/>
          </a:prstGeom>
          <a:noFill/>
          <a:ln cap="flat" cmpd="sng" w="9525">
            <a:solidFill>
              <a:schemeClr val="dk1"/>
            </a:solidFill>
            <a:prstDash val="solid"/>
            <a:round/>
            <a:headEnd len="med" w="med" type="none"/>
            <a:tailEnd len="med" w="med" type="none"/>
          </a:ln>
        </p:spPr>
      </p:cxnSp>
      <p:sp>
        <p:nvSpPr>
          <p:cNvPr id="481" name="Google Shape;481;p50"/>
          <p:cNvSpPr txBox="1"/>
          <p:nvPr/>
        </p:nvSpPr>
        <p:spPr>
          <a:xfrm>
            <a:off x="5562600" y="4800597"/>
            <a:ext cx="4572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D0</a:t>
            </a:r>
            <a:endParaRPr/>
          </a:p>
        </p:txBody>
      </p:sp>
      <p:sp>
        <p:nvSpPr>
          <p:cNvPr id="482" name="Google Shape;482;p50"/>
          <p:cNvSpPr txBox="1"/>
          <p:nvPr/>
        </p:nvSpPr>
        <p:spPr>
          <a:xfrm>
            <a:off x="2514600" y="5029197"/>
            <a:ext cx="4572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D0</a:t>
            </a:r>
            <a:endParaRPr/>
          </a:p>
        </p:txBody>
      </p:sp>
      <p:sp>
        <p:nvSpPr>
          <p:cNvPr id="483" name="Google Shape;483;p50"/>
          <p:cNvSpPr txBox="1"/>
          <p:nvPr/>
        </p:nvSpPr>
        <p:spPr>
          <a:xfrm>
            <a:off x="3048000" y="4952997"/>
            <a:ext cx="4572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D7</a:t>
            </a:r>
            <a:endParaRPr/>
          </a:p>
        </p:txBody>
      </p:sp>
      <p:sp>
        <p:nvSpPr>
          <p:cNvPr id="484" name="Google Shape;484;p50"/>
          <p:cNvSpPr txBox="1"/>
          <p:nvPr/>
        </p:nvSpPr>
        <p:spPr>
          <a:xfrm>
            <a:off x="5105400" y="4876797"/>
            <a:ext cx="4572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D7</a:t>
            </a:r>
            <a:endParaRPr/>
          </a:p>
        </p:txBody>
      </p:sp>
      <p:sp>
        <p:nvSpPr>
          <p:cNvPr id="485" name="Google Shape;485;p50"/>
          <p:cNvSpPr txBox="1"/>
          <p:nvPr/>
        </p:nvSpPr>
        <p:spPr>
          <a:xfrm>
            <a:off x="5181600" y="3428997"/>
            <a:ext cx="19050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PROCESSOR</a:t>
            </a:r>
            <a:endParaRPr/>
          </a:p>
        </p:txBody>
      </p:sp>
      <p:sp>
        <p:nvSpPr>
          <p:cNvPr id="486" name="Google Shape;486;p50"/>
          <p:cNvSpPr txBox="1"/>
          <p:nvPr/>
        </p:nvSpPr>
        <p:spPr>
          <a:xfrm>
            <a:off x="5105400" y="3124198"/>
            <a:ext cx="6096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RD</a:t>
            </a:r>
            <a:endParaRPr/>
          </a:p>
        </p:txBody>
      </p:sp>
      <p:cxnSp>
        <p:nvCxnSpPr>
          <p:cNvPr id="487" name="Google Shape;487;p50"/>
          <p:cNvCxnSpPr/>
          <p:nvPr/>
        </p:nvCxnSpPr>
        <p:spPr>
          <a:xfrm>
            <a:off x="5257800" y="3200397"/>
            <a:ext cx="228600" cy="0"/>
          </a:xfrm>
          <a:prstGeom prst="straightConnector1">
            <a:avLst/>
          </a:prstGeom>
          <a:noFill/>
          <a:ln cap="flat" cmpd="sng" w="9525">
            <a:solidFill>
              <a:schemeClr val="dk1"/>
            </a:solidFill>
            <a:prstDash val="solid"/>
            <a:round/>
            <a:headEnd len="med" w="med" type="none"/>
            <a:tailEnd len="med" w="med" type="none"/>
          </a:ln>
        </p:spPr>
      </p:cxnSp>
      <p:sp>
        <p:nvSpPr>
          <p:cNvPr id="488" name="Google Shape;488;p50"/>
          <p:cNvSpPr txBox="1"/>
          <p:nvPr/>
        </p:nvSpPr>
        <p:spPr>
          <a:xfrm>
            <a:off x="2514600" y="3200398"/>
            <a:ext cx="6096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CS</a:t>
            </a:r>
            <a:endParaRPr/>
          </a:p>
        </p:txBody>
      </p:sp>
      <p:cxnSp>
        <p:nvCxnSpPr>
          <p:cNvPr id="489" name="Google Shape;489;p50"/>
          <p:cNvCxnSpPr/>
          <p:nvPr/>
        </p:nvCxnSpPr>
        <p:spPr>
          <a:xfrm>
            <a:off x="2590800" y="3276597"/>
            <a:ext cx="304800" cy="0"/>
          </a:xfrm>
          <a:prstGeom prst="straightConnector1">
            <a:avLst/>
          </a:prstGeom>
          <a:noFill/>
          <a:ln cap="flat" cmpd="sng" w="9525">
            <a:solidFill>
              <a:schemeClr val="dk1"/>
            </a:solidFill>
            <a:prstDash val="solid"/>
            <a:round/>
            <a:headEnd len="med" w="med" type="none"/>
            <a:tailEnd len="med" w="med" type="none"/>
          </a:ln>
        </p:spPr>
      </p:cxnSp>
      <p:sp>
        <p:nvSpPr>
          <p:cNvPr id="490" name="Google Shape;490;p50"/>
          <p:cNvSpPr txBox="1"/>
          <p:nvPr/>
        </p:nvSpPr>
        <p:spPr>
          <a:xfrm>
            <a:off x="3352800" y="2971797"/>
            <a:ext cx="6858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W/R</a:t>
            </a:r>
            <a:endParaRPr/>
          </a:p>
        </p:txBody>
      </p:sp>
      <p:sp>
        <p:nvSpPr>
          <p:cNvPr id="491" name="Google Shape;491;p50"/>
          <p:cNvSpPr txBox="1"/>
          <p:nvPr/>
        </p:nvSpPr>
        <p:spPr>
          <a:xfrm>
            <a:off x="3352800" y="3276597"/>
            <a:ext cx="533400" cy="915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A0</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A1</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A2</a:t>
            </a:r>
            <a:endParaRPr/>
          </a:p>
        </p:txBody>
      </p:sp>
      <p:cxnSp>
        <p:nvCxnSpPr>
          <p:cNvPr id="492" name="Google Shape;492;p50"/>
          <p:cNvCxnSpPr/>
          <p:nvPr/>
        </p:nvCxnSpPr>
        <p:spPr>
          <a:xfrm rot="10800000">
            <a:off x="3962400" y="3428997"/>
            <a:ext cx="1066800" cy="0"/>
          </a:xfrm>
          <a:prstGeom prst="straightConnector1">
            <a:avLst/>
          </a:prstGeom>
          <a:noFill/>
          <a:ln cap="flat" cmpd="sng" w="9525">
            <a:solidFill>
              <a:schemeClr val="dk1"/>
            </a:solidFill>
            <a:prstDash val="solid"/>
            <a:round/>
            <a:headEnd len="med" w="med" type="none"/>
            <a:tailEnd len="med" w="med" type="triangle"/>
          </a:ln>
        </p:spPr>
      </p:cxnSp>
      <p:cxnSp>
        <p:nvCxnSpPr>
          <p:cNvPr id="493" name="Google Shape;493;p50"/>
          <p:cNvCxnSpPr/>
          <p:nvPr/>
        </p:nvCxnSpPr>
        <p:spPr>
          <a:xfrm rot="10800000">
            <a:off x="3962400" y="3428997"/>
            <a:ext cx="1066800" cy="0"/>
          </a:xfrm>
          <a:prstGeom prst="straightConnector1">
            <a:avLst/>
          </a:prstGeom>
          <a:noFill/>
          <a:ln cap="flat" cmpd="sng" w="9525">
            <a:solidFill>
              <a:schemeClr val="dk1"/>
            </a:solidFill>
            <a:prstDash val="solid"/>
            <a:round/>
            <a:headEnd len="med" w="med" type="none"/>
            <a:tailEnd len="med" w="med" type="triangle"/>
          </a:ln>
        </p:spPr>
      </p:cxnSp>
      <p:cxnSp>
        <p:nvCxnSpPr>
          <p:cNvPr id="494" name="Google Shape;494;p50"/>
          <p:cNvCxnSpPr/>
          <p:nvPr/>
        </p:nvCxnSpPr>
        <p:spPr>
          <a:xfrm rot="10800000">
            <a:off x="3962400" y="3733797"/>
            <a:ext cx="1066800" cy="0"/>
          </a:xfrm>
          <a:prstGeom prst="straightConnector1">
            <a:avLst/>
          </a:prstGeom>
          <a:noFill/>
          <a:ln cap="flat" cmpd="sng" w="9525">
            <a:solidFill>
              <a:schemeClr val="dk1"/>
            </a:solidFill>
            <a:prstDash val="solid"/>
            <a:round/>
            <a:headEnd len="med" w="med" type="none"/>
            <a:tailEnd len="med" w="med" type="triangle"/>
          </a:ln>
        </p:spPr>
      </p:cxnSp>
      <p:cxnSp>
        <p:nvCxnSpPr>
          <p:cNvPr id="495" name="Google Shape;495;p50"/>
          <p:cNvCxnSpPr/>
          <p:nvPr/>
        </p:nvCxnSpPr>
        <p:spPr>
          <a:xfrm rot="10800000">
            <a:off x="3962400" y="3962397"/>
            <a:ext cx="1066800" cy="0"/>
          </a:xfrm>
          <a:prstGeom prst="straightConnector1">
            <a:avLst/>
          </a:prstGeom>
          <a:noFill/>
          <a:ln cap="flat" cmpd="sng" w="9525">
            <a:solidFill>
              <a:schemeClr val="dk1"/>
            </a:solidFill>
            <a:prstDash val="solid"/>
            <a:round/>
            <a:headEnd len="med" w="med" type="none"/>
            <a:tailEnd len="med" w="med" type="triangle"/>
          </a:ln>
        </p:spPr>
      </p:cxnSp>
      <p:sp>
        <p:nvSpPr>
          <p:cNvPr id="496" name="Google Shape;496;p50"/>
          <p:cNvSpPr/>
          <p:nvPr/>
        </p:nvSpPr>
        <p:spPr>
          <a:xfrm>
            <a:off x="4495800" y="3200397"/>
            <a:ext cx="381000" cy="1066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497" name="Google Shape;497;p50"/>
          <p:cNvSpPr/>
          <p:nvPr/>
        </p:nvSpPr>
        <p:spPr>
          <a:xfrm>
            <a:off x="4267200" y="4952997"/>
            <a:ext cx="381000" cy="1066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498" name="Google Shape;498;p50"/>
          <p:cNvSpPr/>
          <p:nvPr/>
        </p:nvSpPr>
        <p:spPr>
          <a:xfrm>
            <a:off x="4495800" y="1904997"/>
            <a:ext cx="457200" cy="304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
        <p:nvSpPr>
          <p:cNvPr id="499" name="Google Shape;499;p50"/>
          <p:cNvSpPr txBox="1"/>
          <p:nvPr/>
        </p:nvSpPr>
        <p:spPr>
          <a:xfrm>
            <a:off x="4876800" y="1600198"/>
            <a:ext cx="22098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CONTROL BUS</a:t>
            </a:r>
            <a:endParaRPr/>
          </a:p>
        </p:txBody>
      </p:sp>
      <p:sp>
        <p:nvSpPr>
          <p:cNvPr id="500" name="Google Shape;500;p50"/>
          <p:cNvSpPr txBox="1"/>
          <p:nvPr/>
        </p:nvSpPr>
        <p:spPr>
          <a:xfrm>
            <a:off x="4343400" y="4267198"/>
            <a:ext cx="1981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ADDRESS BUS</a:t>
            </a:r>
            <a:endParaRPr/>
          </a:p>
        </p:txBody>
      </p:sp>
      <p:sp>
        <p:nvSpPr>
          <p:cNvPr id="501" name="Google Shape;501;p50"/>
          <p:cNvSpPr txBox="1"/>
          <p:nvPr/>
        </p:nvSpPr>
        <p:spPr>
          <a:xfrm>
            <a:off x="4724400" y="5867398"/>
            <a:ext cx="14478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DATA BUS</a:t>
            </a:r>
            <a:endParaRPr/>
          </a:p>
        </p:txBody>
      </p:sp>
      <p:cxnSp>
        <p:nvCxnSpPr>
          <p:cNvPr id="502" name="Google Shape;502;p50"/>
          <p:cNvCxnSpPr/>
          <p:nvPr/>
        </p:nvCxnSpPr>
        <p:spPr>
          <a:xfrm rot="10800000">
            <a:off x="5791200" y="1981197"/>
            <a:ext cx="0" cy="914400"/>
          </a:xfrm>
          <a:prstGeom prst="straightConnector1">
            <a:avLst/>
          </a:prstGeom>
          <a:noFill/>
          <a:ln cap="flat" cmpd="sng" w="9525">
            <a:solidFill>
              <a:schemeClr val="dk1"/>
            </a:solidFill>
            <a:prstDash val="solid"/>
            <a:round/>
            <a:headEnd len="med" w="med" type="none"/>
            <a:tailEnd len="med" w="med" type="none"/>
          </a:ln>
        </p:spPr>
      </p:cxnSp>
      <p:cxnSp>
        <p:nvCxnSpPr>
          <p:cNvPr id="503" name="Google Shape;503;p50"/>
          <p:cNvCxnSpPr/>
          <p:nvPr/>
        </p:nvCxnSpPr>
        <p:spPr>
          <a:xfrm rot="10800000">
            <a:off x="3352800" y="1981197"/>
            <a:ext cx="2438400" cy="0"/>
          </a:xfrm>
          <a:prstGeom prst="straightConnector1">
            <a:avLst/>
          </a:prstGeom>
          <a:noFill/>
          <a:ln cap="flat" cmpd="sng" w="9525">
            <a:solidFill>
              <a:schemeClr val="dk1"/>
            </a:solidFill>
            <a:prstDash val="solid"/>
            <a:round/>
            <a:headEnd len="med" w="med" type="none"/>
            <a:tailEnd len="med" w="med" type="none"/>
          </a:ln>
        </p:spPr>
      </p:cxnSp>
      <p:cxnSp>
        <p:nvCxnSpPr>
          <p:cNvPr id="504" name="Google Shape;504;p50"/>
          <p:cNvCxnSpPr/>
          <p:nvPr/>
        </p:nvCxnSpPr>
        <p:spPr>
          <a:xfrm>
            <a:off x="3352800" y="1981197"/>
            <a:ext cx="0" cy="914400"/>
          </a:xfrm>
          <a:prstGeom prst="straightConnector1">
            <a:avLst/>
          </a:prstGeom>
          <a:noFill/>
          <a:ln cap="flat" cmpd="sng" w="9525">
            <a:solidFill>
              <a:schemeClr val="dk1"/>
            </a:solidFill>
            <a:prstDash val="solid"/>
            <a:round/>
            <a:headEnd len="med" w="med" type="none"/>
            <a:tailEnd len="med" w="med" type="none"/>
          </a:ln>
        </p:spPr>
      </p:cxnSp>
      <p:sp>
        <p:nvSpPr>
          <p:cNvPr id="505" name="Google Shape;505;p50"/>
          <p:cNvSpPr txBox="1"/>
          <p:nvPr>
            <p:ph idx="1" type="body"/>
          </p:nvPr>
        </p:nvSpPr>
        <p:spPr>
          <a:xfrm>
            <a:off x="1847528" y="980729"/>
            <a:ext cx="8363272" cy="53740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2000"/>
              <a:buNone/>
            </a:pPr>
            <a:r>
              <a:rPr lang="en-US" sz="2000">
                <a:solidFill>
                  <a:srgbClr val="FF0000"/>
                </a:solidFill>
                <a:latin typeface="Times New Roman"/>
                <a:ea typeface="Times New Roman"/>
                <a:cs typeface="Times New Roman"/>
                <a:sym typeface="Times New Roman"/>
              </a:rPr>
              <a:t>MULTI BUS STRUCTURE</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To improve performance multi</a:t>
            </a:r>
            <a:r>
              <a:rPr b="1" lang="en-US" sz="2000">
                <a:latin typeface="Times New Roman"/>
                <a:ea typeface="Times New Roman"/>
                <a:cs typeface="Times New Roman"/>
                <a:sym typeface="Times New Roman"/>
              </a:rPr>
              <a:t> </a:t>
            </a:r>
            <a:r>
              <a:rPr lang="en-US" sz="2000">
                <a:latin typeface="Times New Roman"/>
                <a:ea typeface="Times New Roman"/>
                <a:cs typeface="Times New Roman"/>
                <a:sym typeface="Times New Roman"/>
              </a:rPr>
              <a:t>bus structure can be used.</a:t>
            </a:r>
            <a:endParaRPr/>
          </a:p>
          <a:p>
            <a:pPr indent="-228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506" name="Google Shape;506;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7" name="Google Shape;50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508" name="Google Shape;50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5"/>
                                        </p:tgtEl>
                                        <p:attrNameLst>
                                          <p:attrName>style.visibility</p:attrName>
                                        </p:attrNameLst>
                                      </p:cBhvr>
                                      <p:to>
                                        <p:strVal val="visible"/>
                                      </p:to>
                                    </p:set>
                                    <p:anim calcmode="lin" valueType="num">
                                      <p:cBhvr additive="base">
                                        <p:cTn dur="500"/>
                                        <p:tgtEl>
                                          <p:spTgt spid="4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500"/>
                                        <p:tgtEl>
                                          <p:spTgt spid="4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500"/>
                                        <p:tgtEl>
                                          <p:spTgt spid="4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500"/>
                                        <p:tgtEl>
                                          <p:spTgt spid="4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500"/>
                                        <p:tgtEl>
                                          <p:spTgt spid="4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0"/>
                                        </p:tgtEl>
                                        <p:attrNameLst>
                                          <p:attrName>style.visibility</p:attrName>
                                        </p:attrNameLst>
                                      </p:cBhvr>
                                      <p:to>
                                        <p:strVal val="visible"/>
                                      </p:to>
                                    </p:set>
                                    <p:anim calcmode="lin" valueType="num">
                                      <p:cBhvr additive="base">
                                        <p:cTn dur="500"/>
                                        <p:tgtEl>
                                          <p:spTgt spid="5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500"/>
                                        <p:tgtEl>
                                          <p:spTgt spid="4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500"/>
                                        <p:tgtEl>
                                          <p:spTgt spid="4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500"/>
                                        <p:tgtEl>
                                          <p:spTgt spid="4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500"/>
                                        <p:tgtEl>
                                          <p:spTgt spid="4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500"/>
                                        <p:tgtEl>
                                          <p:spTgt spid="4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500"/>
                                        <p:tgtEl>
                                          <p:spTgt spid="4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500"/>
                                        <p:tgtEl>
                                          <p:spTgt spid="4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500"/>
                                        <p:tgtEl>
                                          <p:spTgt spid="4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500"/>
                                        <p:tgtEl>
                                          <p:spTgt spid="4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7"/>
                                        </p:tgtEl>
                                        <p:attrNameLst>
                                          <p:attrName>style.visibility</p:attrName>
                                        </p:attrNameLst>
                                      </p:cBhvr>
                                      <p:to>
                                        <p:strVal val="visible"/>
                                      </p:to>
                                    </p:set>
                                    <p:anim calcmode="lin" valueType="num">
                                      <p:cBhvr additive="base">
                                        <p:cTn dur="500"/>
                                        <p:tgtEl>
                                          <p:spTgt spid="4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500"/>
                                        <p:tgtEl>
                                          <p:spTgt spid="5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500"/>
                                        <p:tgtEl>
                                          <p:spTgt spid="4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500"/>
                                        <p:tgtEl>
                                          <p:spTgt spid="4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500"/>
                                        <p:tgtEl>
                                          <p:spTgt spid="5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500"/>
                                        <p:tgtEl>
                                          <p:spTgt spid="5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1"/>
          <p:cNvSpPr/>
          <p:nvPr/>
        </p:nvSpPr>
        <p:spPr>
          <a:xfrm>
            <a:off x="1752600" y="1295401"/>
            <a:ext cx="8458200" cy="4893647"/>
          </a:xfrm>
          <a:prstGeom prst="rect">
            <a:avLst/>
          </a:prstGeom>
          <a:noFill/>
          <a:ln>
            <a:noFill/>
          </a:ln>
        </p:spPr>
        <p:txBody>
          <a:bodyPr anchorCtr="0" anchor="t" bIns="45700" lIns="91425" spcFirstLastPara="1" rIns="91425" wrap="square" tIns="45700">
            <a:noAutofit/>
          </a:bodyPr>
          <a:lstStyle/>
          <a:p>
            <a:pPr indent="-152400" lvl="0" marL="0" marR="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2</a:t>
            </a:r>
            <a:r>
              <a:rPr baseline="30000" lang="en-US" sz="2400">
                <a:solidFill>
                  <a:schemeClr val="dk1"/>
                </a:solidFill>
                <a:latin typeface="Times New Roman"/>
                <a:ea typeface="Times New Roman"/>
                <a:cs typeface="Times New Roman"/>
                <a:sym typeface="Times New Roman"/>
              </a:rPr>
              <a:t>3</a:t>
            </a:r>
            <a:r>
              <a:rPr lang="en-US" sz="2400">
                <a:solidFill>
                  <a:schemeClr val="dk1"/>
                </a:solidFill>
                <a:latin typeface="Times New Roman"/>
                <a:ea typeface="Times New Roman"/>
                <a:cs typeface="Times New Roman"/>
                <a:sym typeface="Times New Roman"/>
              </a:rPr>
              <a:t> = 8 i.e. 3 address line is required to select 8 location</a:t>
            </a:r>
            <a:endParaRPr/>
          </a:p>
          <a:p>
            <a:pPr indent="0" lvl="0" marL="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152400" lvl="0" marL="0" marR="0" rtl="0" algn="just">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In general 2</a:t>
            </a:r>
            <a:r>
              <a:rPr baseline="30000" lang="en-US" sz="2400">
                <a:solidFill>
                  <a:schemeClr val="dk1"/>
                </a:solidFill>
                <a:latin typeface="Times New Roman"/>
                <a:ea typeface="Times New Roman"/>
                <a:cs typeface="Times New Roman"/>
                <a:sym typeface="Times New Roman"/>
              </a:rPr>
              <a:t>x</a:t>
            </a:r>
            <a:r>
              <a:rPr lang="en-US" sz="2400">
                <a:solidFill>
                  <a:schemeClr val="dk1"/>
                </a:solidFill>
                <a:latin typeface="Times New Roman"/>
                <a:ea typeface="Times New Roman"/>
                <a:cs typeface="Times New Roman"/>
                <a:sym typeface="Times New Roman"/>
              </a:rPr>
              <a:t> = n where x number of address lines (address bit) and n is number of location</a:t>
            </a:r>
            <a:endParaRPr/>
          </a:p>
          <a:p>
            <a:pPr indent="0" lvl="0" marL="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152400" lvl="0" marL="0" marR="0" rtl="0" algn="just">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Address bus</a:t>
            </a:r>
            <a:r>
              <a:rPr lang="en-US" sz="2400">
                <a:solidFill>
                  <a:schemeClr val="dk1"/>
                </a:solidFill>
                <a:latin typeface="Times New Roman"/>
                <a:ea typeface="Times New Roman"/>
                <a:cs typeface="Times New Roman"/>
                <a:sym typeface="Times New Roman"/>
              </a:rPr>
              <a:t> : unidirectional : group of wires which carries address information bits form processor to peripherals (16,20,24 or more parallel signal lines) </a:t>
            </a:r>
            <a:endParaRPr sz="3200">
              <a:solidFill>
                <a:schemeClr val="dk1"/>
              </a:solidFill>
              <a:latin typeface="Times New Roman"/>
              <a:ea typeface="Times New Roman"/>
              <a:cs typeface="Times New Roman"/>
              <a:sym typeface="Times New Roman"/>
            </a:endParaRPr>
          </a:p>
          <a:p>
            <a:pPr indent="-152400" lvl="0" marL="0" marR="0" rtl="0" algn="just">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Data bus</a:t>
            </a:r>
            <a:r>
              <a:rPr lang="en-US" sz="2400">
                <a:solidFill>
                  <a:schemeClr val="dk1"/>
                </a:solidFill>
                <a:latin typeface="Times New Roman"/>
                <a:ea typeface="Times New Roman"/>
                <a:cs typeface="Times New Roman"/>
                <a:sym typeface="Times New Roman"/>
              </a:rPr>
              <a:t>: bidirectional : group of wires which carries data information bit form processor to peripherals and vice – versa</a:t>
            </a:r>
            <a:endParaRPr/>
          </a:p>
          <a:p>
            <a:pPr indent="-152400" lvl="0" marL="0" marR="0" rtl="0" algn="just">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Control bus</a:t>
            </a:r>
            <a:r>
              <a:rPr lang="en-US" sz="2400">
                <a:solidFill>
                  <a:schemeClr val="dk1"/>
                </a:solidFill>
                <a:latin typeface="Times New Roman"/>
                <a:ea typeface="Times New Roman"/>
                <a:cs typeface="Times New Roman"/>
                <a:sym typeface="Times New Roman"/>
              </a:rPr>
              <a:t>: bidirectional: group of wires which carries control signals form processor to peripherals and vice – versa</a:t>
            </a:r>
            <a:endParaRPr/>
          </a:p>
          <a:p>
            <a:pPr indent="0" lvl="0" marL="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514" name="Google Shape;514;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5" name="Google Shape;515;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516" name="Google Shape;516;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52"/>
          <p:cNvPicPr preferRelativeResize="0"/>
          <p:nvPr/>
        </p:nvPicPr>
        <p:blipFill rotWithShape="1">
          <a:blip r:embed="rId3">
            <a:alphaModFix/>
          </a:blip>
          <a:srcRect b="-121" l="987" r="987" t="0"/>
          <a:stretch/>
        </p:blipFill>
        <p:spPr>
          <a:xfrm>
            <a:off x="2063552" y="2242472"/>
            <a:ext cx="8147248" cy="3634800"/>
          </a:xfrm>
          <a:prstGeom prst="rect">
            <a:avLst/>
          </a:prstGeom>
          <a:noFill/>
          <a:ln>
            <a:noFill/>
          </a:ln>
        </p:spPr>
      </p:pic>
      <p:sp>
        <p:nvSpPr>
          <p:cNvPr id="522" name="Google Shape;522;p52"/>
          <p:cNvSpPr/>
          <p:nvPr/>
        </p:nvSpPr>
        <p:spPr>
          <a:xfrm flipH="1" rot="-27557">
            <a:off x="3071380" y="6125376"/>
            <a:ext cx="6071248"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Single bus structure showing the details of connection</a:t>
            </a:r>
            <a:endParaRPr/>
          </a:p>
        </p:txBody>
      </p:sp>
      <p:sp>
        <p:nvSpPr>
          <p:cNvPr id="523" name="Google Shape;523;p52"/>
          <p:cNvSpPr txBox="1"/>
          <p:nvPr/>
        </p:nvSpPr>
        <p:spPr>
          <a:xfrm>
            <a:off x="1780971" y="1066801"/>
            <a:ext cx="890475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Figure below shows address, data and control bus and their connection with peripheral and microprocessor</a:t>
            </a:r>
            <a:endParaRPr/>
          </a:p>
          <a:p>
            <a:pPr indent="0" lvl="0" marL="0" marR="0" rtl="0" algn="l">
              <a:spcBef>
                <a:spcPts val="0"/>
              </a:spcBef>
              <a:spcAft>
                <a:spcPts val="0"/>
              </a:spcAft>
              <a:buNone/>
            </a:pPr>
            <a:r>
              <a:t/>
            </a:r>
            <a:endParaRPr b="1" sz="2000">
              <a:solidFill>
                <a:schemeClr val="dk1"/>
              </a:solidFill>
              <a:latin typeface="Times New Roman"/>
              <a:ea typeface="Times New Roman"/>
              <a:cs typeface="Times New Roman"/>
              <a:sym typeface="Times New Roman"/>
            </a:endParaRPr>
          </a:p>
        </p:txBody>
      </p:sp>
      <p:sp>
        <p:nvSpPr>
          <p:cNvPr id="524" name="Google Shape;524;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5" name="Google Shape;525;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526" name="Google Shape;526;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2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838200" y="305661"/>
            <a:ext cx="10515600" cy="639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Palatino Linotype"/>
              <a:buNone/>
            </a:pPr>
            <a:r>
              <a:rPr b="1" i="0" lang="en-US" sz="4000" u="none" cap="none" strike="noStrike">
                <a:solidFill>
                  <a:schemeClr val="dk1"/>
                </a:solidFill>
                <a:latin typeface="Palatino Linotype"/>
                <a:ea typeface="Palatino Linotype"/>
                <a:cs typeface="Palatino Linotype"/>
                <a:sym typeface="Palatino Linotype"/>
              </a:rPr>
              <a:t>Computer Types – contd. </a:t>
            </a:r>
            <a:endParaRPr/>
          </a:p>
        </p:txBody>
      </p:sp>
      <p:sp>
        <p:nvSpPr>
          <p:cNvPr id="125" name="Google Shape;125;p17"/>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0" lvl="0" marL="0" marR="0" rtl="0" algn="just">
              <a:lnSpc>
                <a:spcPct val="100000"/>
              </a:lnSpc>
              <a:spcBef>
                <a:spcPts val="1000"/>
              </a:spcBef>
              <a:spcAft>
                <a:spcPts val="0"/>
              </a:spcAft>
              <a:buClr>
                <a:schemeClr val="dk1"/>
              </a:buClr>
              <a:buSzPts val="2400"/>
              <a:buFont typeface="Arial"/>
              <a:buNone/>
            </a:pPr>
            <a:r>
              <a:rPr b="0" i="0" lang="en-US" sz="2400" u="none" cap="none" strike="noStrike">
                <a:solidFill>
                  <a:schemeClr val="dk1"/>
                </a:solidFill>
                <a:latin typeface="Palatino Linotype"/>
                <a:ea typeface="Palatino Linotype"/>
                <a:cs typeface="Palatino Linotype"/>
                <a:sym typeface="Palatino Linotype"/>
              </a:rPr>
              <a:t>The computers can be classified into various categoriesas given below:  </a:t>
            </a:r>
            <a:endParaRPr/>
          </a:p>
          <a:p>
            <a:pPr indent="0" lvl="0" marL="623888" marR="0" rtl="0" algn="just">
              <a:lnSpc>
                <a:spcPct val="100000"/>
              </a:lnSpc>
              <a:spcBef>
                <a:spcPts val="1000"/>
              </a:spcBef>
              <a:spcAft>
                <a:spcPts val="0"/>
              </a:spcAft>
              <a:buClr>
                <a:schemeClr val="dk1"/>
              </a:buClr>
              <a:buSzPts val="2400"/>
              <a:buFont typeface="Arial"/>
              <a:buNone/>
            </a:pPr>
            <a:r>
              <a:rPr b="0" i="0" lang="en-US" sz="2400" u="none" cap="none" strike="noStrike">
                <a:solidFill>
                  <a:schemeClr val="dk1"/>
                </a:solidFill>
                <a:latin typeface="Palatino Linotype"/>
                <a:ea typeface="Palatino Linotype"/>
                <a:cs typeface="Palatino Linotype"/>
                <a:sym typeface="Palatino Linotype"/>
              </a:rPr>
              <a:t> Micro Computer </a:t>
            </a:r>
            <a:endParaRPr/>
          </a:p>
          <a:p>
            <a:pPr indent="0" lvl="0" marL="623888" marR="0" rtl="0" algn="just">
              <a:lnSpc>
                <a:spcPct val="100000"/>
              </a:lnSpc>
              <a:spcBef>
                <a:spcPts val="1000"/>
              </a:spcBef>
              <a:spcAft>
                <a:spcPts val="0"/>
              </a:spcAft>
              <a:buClr>
                <a:schemeClr val="dk1"/>
              </a:buClr>
              <a:buSzPts val="2400"/>
              <a:buFont typeface="Arial"/>
              <a:buNone/>
            </a:pPr>
            <a:r>
              <a:rPr b="0" i="0" lang="en-US" sz="2400" u="none" cap="none" strike="noStrike">
                <a:solidFill>
                  <a:schemeClr val="dk1"/>
                </a:solidFill>
                <a:latin typeface="Palatino Linotype"/>
                <a:ea typeface="Palatino Linotype"/>
                <a:cs typeface="Palatino Linotype"/>
                <a:sym typeface="Palatino Linotype"/>
              </a:rPr>
              <a:t> Laptop Computer </a:t>
            </a:r>
            <a:endParaRPr/>
          </a:p>
          <a:p>
            <a:pPr indent="0" lvl="0" marL="623888" marR="0" rtl="0" algn="just">
              <a:lnSpc>
                <a:spcPct val="100000"/>
              </a:lnSpc>
              <a:spcBef>
                <a:spcPts val="1000"/>
              </a:spcBef>
              <a:spcAft>
                <a:spcPts val="0"/>
              </a:spcAft>
              <a:buClr>
                <a:schemeClr val="dk1"/>
              </a:buClr>
              <a:buSzPts val="2400"/>
              <a:buFont typeface="Arial"/>
              <a:buNone/>
            </a:pPr>
            <a:r>
              <a:rPr b="0" i="0" lang="en-US" sz="2400" u="none" cap="none" strike="noStrike">
                <a:solidFill>
                  <a:schemeClr val="dk1"/>
                </a:solidFill>
                <a:latin typeface="Palatino Linotype"/>
                <a:ea typeface="Palatino Linotype"/>
                <a:cs typeface="Palatino Linotype"/>
                <a:sym typeface="Palatino Linotype"/>
              </a:rPr>
              <a:t> Work Station </a:t>
            </a:r>
            <a:endParaRPr/>
          </a:p>
          <a:p>
            <a:pPr indent="0" lvl="0" marL="623888" marR="0" rtl="0" algn="just">
              <a:lnSpc>
                <a:spcPct val="100000"/>
              </a:lnSpc>
              <a:spcBef>
                <a:spcPts val="1000"/>
              </a:spcBef>
              <a:spcAft>
                <a:spcPts val="0"/>
              </a:spcAft>
              <a:buClr>
                <a:schemeClr val="dk1"/>
              </a:buClr>
              <a:buSzPts val="2400"/>
              <a:buFont typeface="Arial"/>
              <a:buNone/>
            </a:pPr>
            <a:r>
              <a:rPr b="0" i="0" lang="en-US" sz="2400" u="none" cap="none" strike="noStrike">
                <a:solidFill>
                  <a:schemeClr val="dk1"/>
                </a:solidFill>
                <a:latin typeface="Palatino Linotype"/>
                <a:ea typeface="Palatino Linotype"/>
                <a:cs typeface="Palatino Linotype"/>
                <a:sym typeface="Palatino Linotype"/>
              </a:rPr>
              <a:t> Super Computer </a:t>
            </a:r>
            <a:endParaRPr/>
          </a:p>
          <a:p>
            <a:pPr indent="0" lvl="0" marL="623888" marR="0" rtl="0" algn="just">
              <a:lnSpc>
                <a:spcPct val="100000"/>
              </a:lnSpc>
              <a:spcBef>
                <a:spcPts val="1000"/>
              </a:spcBef>
              <a:spcAft>
                <a:spcPts val="0"/>
              </a:spcAft>
              <a:buClr>
                <a:schemeClr val="dk1"/>
              </a:buClr>
              <a:buSzPts val="2400"/>
              <a:buFont typeface="Arial"/>
              <a:buNone/>
            </a:pPr>
            <a:r>
              <a:rPr b="0" i="0" lang="en-US" sz="2400" u="none" cap="none" strike="noStrike">
                <a:solidFill>
                  <a:schemeClr val="dk1"/>
                </a:solidFill>
                <a:latin typeface="Palatino Linotype"/>
                <a:ea typeface="Palatino Linotype"/>
                <a:cs typeface="Palatino Linotype"/>
                <a:sym typeface="Palatino Linotype"/>
              </a:rPr>
              <a:t> Main Frame </a:t>
            </a:r>
            <a:endParaRPr/>
          </a:p>
          <a:p>
            <a:pPr indent="0" lvl="0" marL="623888" marR="0" rtl="0" algn="just">
              <a:lnSpc>
                <a:spcPct val="100000"/>
              </a:lnSpc>
              <a:spcBef>
                <a:spcPts val="1000"/>
              </a:spcBef>
              <a:spcAft>
                <a:spcPts val="0"/>
              </a:spcAft>
              <a:buClr>
                <a:schemeClr val="dk1"/>
              </a:buClr>
              <a:buSzPts val="2400"/>
              <a:buFont typeface="Arial"/>
              <a:buNone/>
            </a:pPr>
            <a:r>
              <a:rPr b="0" i="0" lang="en-US" sz="2400" u="none" cap="none" strike="noStrike">
                <a:solidFill>
                  <a:schemeClr val="dk1"/>
                </a:solidFill>
                <a:latin typeface="Palatino Linotype"/>
                <a:ea typeface="Palatino Linotype"/>
                <a:cs typeface="Palatino Linotype"/>
                <a:sym typeface="Palatino Linotype"/>
              </a:rPr>
              <a:t> Hand Held </a:t>
            </a:r>
            <a:endParaRPr/>
          </a:p>
          <a:p>
            <a:pPr indent="0" lvl="0" marL="623888" marR="0" rtl="0" algn="just">
              <a:lnSpc>
                <a:spcPct val="100000"/>
              </a:lnSpc>
              <a:spcBef>
                <a:spcPts val="1000"/>
              </a:spcBef>
              <a:spcAft>
                <a:spcPts val="0"/>
              </a:spcAft>
              <a:buClr>
                <a:schemeClr val="dk1"/>
              </a:buClr>
              <a:buSzPts val="2400"/>
              <a:buFont typeface="Arial"/>
              <a:buNone/>
            </a:pPr>
            <a:r>
              <a:rPr b="0" i="0" lang="en-US" sz="2400" u="none" cap="none" strike="noStrike">
                <a:solidFill>
                  <a:schemeClr val="dk1"/>
                </a:solidFill>
                <a:latin typeface="Palatino Linotype"/>
                <a:ea typeface="Palatino Linotype"/>
                <a:cs typeface="Palatino Linotype"/>
                <a:sym typeface="Palatino Linotype"/>
              </a:rPr>
              <a:t> Multi core </a:t>
            </a:r>
            <a:endParaRPr/>
          </a:p>
        </p:txBody>
      </p:sp>
      <p:sp>
        <p:nvSpPr>
          <p:cNvPr id="126" name="Google Shape;12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27" name="Google Shape;12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8" name="Google Shape;12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3"/>
          <p:cNvSpPr txBox="1"/>
          <p:nvPr/>
        </p:nvSpPr>
        <p:spPr>
          <a:xfrm>
            <a:off x="623392" y="908720"/>
            <a:ext cx="11089232" cy="5472608"/>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32" name="Google Shape;532;p53"/>
          <p:cNvSpPr txBox="1"/>
          <p:nvPr>
            <p:ph type="ctrTitle"/>
          </p:nvPr>
        </p:nvSpPr>
        <p:spPr>
          <a:xfrm>
            <a:off x="684584" y="2564904"/>
            <a:ext cx="10595992" cy="2387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Palatino Linotype"/>
              <a:buNone/>
            </a:pPr>
            <a:r>
              <a:rPr b="0" i="0" lang="en-US" sz="4800" u="none" cap="none" strike="noStrike">
                <a:solidFill>
                  <a:schemeClr val="dk1"/>
                </a:solidFill>
                <a:latin typeface="Times New Roman"/>
                <a:ea typeface="Times New Roman"/>
                <a:cs typeface="Times New Roman"/>
                <a:sym typeface="Times New Roman"/>
              </a:rPr>
              <a:t>Memory Locations and Addresses</a:t>
            </a:r>
            <a:endParaRPr b="1" i="0" sz="4800" u="none" cap="none" strike="noStrike">
              <a:solidFill>
                <a:schemeClr val="dk1"/>
              </a:solidFill>
              <a:latin typeface="Times New Roman"/>
              <a:ea typeface="Times New Roman"/>
              <a:cs typeface="Times New Roman"/>
              <a:sym typeface="Times New Roman"/>
            </a:endParaRPr>
          </a:p>
        </p:txBody>
      </p:sp>
      <p:sp>
        <p:nvSpPr>
          <p:cNvPr id="533" name="Google Shape;533;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534" name="Google Shape;534;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535" name="Google Shape;535;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txBox="1"/>
          <p:nvPr>
            <p:ph type="title"/>
          </p:nvPr>
        </p:nvSpPr>
        <p:spPr>
          <a:xfrm>
            <a:off x="963084" y="254001"/>
            <a:ext cx="10295467" cy="4984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Calibri"/>
              <a:buNone/>
            </a:pPr>
            <a:r>
              <a:rPr b="1" lang="en-US" sz="2400">
                <a:solidFill>
                  <a:srgbClr val="000000"/>
                </a:solidFill>
                <a:latin typeface="Times New Roman"/>
                <a:ea typeface="Times New Roman"/>
                <a:cs typeface="Times New Roman"/>
                <a:sym typeface="Times New Roman"/>
              </a:rPr>
              <a:t>MEMORY  HIERARCHY</a:t>
            </a:r>
            <a:endParaRPr>
              <a:latin typeface="Times New Roman"/>
              <a:ea typeface="Times New Roman"/>
              <a:cs typeface="Times New Roman"/>
              <a:sym typeface="Times New Roman"/>
            </a:endParaRPr>
          </a:p>
        </p:txBody>
      </p:sp>
      <p:sp>
        <p:nvSpPr>
          <p:cNvPr id="541" name="Google Shape;541;p54"/>
          <p:cNvSpPr/>
          <p:nvPr/>
        </p:nvSpPr>
        <p:spPr>
          <a:xfrm>
            <a:off x="869951" y="1036638"/>
            <a:ext cx="7607594" cy="588023"/>
          </a:xfrm>
          <a:prstGeom prst="rect">
            <a:avLst/>
          </a:prstGeom>
          <a:noFill/>
          <a:ln>
            <a:noFill/>
          </a:ln>
        </p:spPr>
        <p:txBody>
          <a:bodyPr anchorCtr="0" anchor="t" bIns="44275" lIns="90350" spcFirstLastPara="1" rIns="90350" wrap="square" tIns="44275">
            <a:noAutofit/>
          </a:bodyPr>
          <a:lstStyle/>
          <a:p>
            <a:pPr indent="0" lvl="0" marL="0" marR="0" rtl="0" algn="l">
              <a:lnSpc>
                <a:spcPct val="90000"/>
              </a:lnSpc>
              <a:spcBef>
                <a:spcPts val="0"/>
              </a:spcBef>
              <a:spcAft>
                <a:spcPts val="0"/>
              </a:spcAft>
              <a:buClr>
                <a:srgbClr val="000000"/>
              </a:buClr>
              <a:buSzPts val="1800"/>
              <a:buFont typeface="Arial"/>
              <a:buNone/>
            </a:pPr>
            <a:r>
              <a:rPr b="1" lang="en-US" sz="1800">
                <a:solidFill>
                  <a:srgbClr val="000000"/>
                </a:solidFill>
                <a:latin typeface="Times New Roman"/>
                <a:ea typeface="Times New Roman"/>
                <a:cs typeface="Times New Roman"/>
                <a:sym typeface="Times New Roman"/>
              </a:rPr>
              <a:t>Memory Hierarchy is to obtain the highest possible</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000000"/>
              </a:buClr>
              <a:buSzPts val="1800"/>
              <a:buFont typeface="Arial"/>
              <a:buNone/>
            </a:pPr>
            <a:r>
              <a:rPr b="1" lang="en-US" sz="1800">
                <a:solidFill>
                  <a:srgbClr val="000000"/>
                </a:solidFill>
                <a:latin typeface="Times New Roman"/>
                <a:ea typeface="Times New Roman"/>
                <a:cs typeface="Times New Roman"/>
                <a:sym typeface="Times New Roman"/>
              </a:rPr>
              <a:t>access speed while minimizing the total cost of the memory system</a:t>
            </a:r>
            <a:endParaRPr sz="1800">
              <a:solidFill>
                <a:schemeClr val="dk1"/>
              </a:solidFill>
              <a:latin typeface="Times New Roman"/>
              <a:ea typeface="Times New Roman"/>
              <a:cs typeface="Times New Roman"/>
              <a:sym typeface="Times New Roman"/>
            </a:endParaRPr>
          </a:p>
        </p:txBody>
      </p:sp>
      <p:sp>
        <p:nvSpPr>
          <p:cNvPr id="542" name="Google Shape;542;p54"/>
          <p:cNvSpPr/>
          <p:nvPr/>
        </p:nvSpPr>
        <p:spPr>
          <a:xfrm>
            <a:off x="719667" y="1001714"/>
            <a:ext cx="10227733" cy="623887"/>
          </a:xfrm>
          <a:prstGeom prst="rect">
            <a:avLst/>
          </a:prstGeom>
          <a:noFill/>
          <a:ln cap="flat" cmpd="sng" w="255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t/>
            </a:r>
            <a:endParaRPr sz="2400">
              <a:solidFill>
                <a:schemeClr val="lt1"/>
              </a:solidFill>
              <a:latin typeface="Times New Roman"/>
              <a:ea typeface="Times New Roman"/>
              <a:cs typeface="Times New Roman"/>
              <a:sym typeface="Times New Roman"/>
            </a:endParaRPr>
          </a:p>
        </p:txBody>
      </p:sp>
      <p:pic>
        <p:nvPicPr>
          <p:cNvPr id="543" name="Google Shape;543;p54"/>
          <p:cNvPicPr preferRelativeResize="0"/>
          <p:nvPr/>
        </p:nvPicPr>
        <p:blipFill rotWithShape="1">
          <a:blip r:embed="rId3">
            <a:alphaModFix/>
          </a:blip>
          <a:srcRect b="0" l="0" r="0" t="0"/>
          <a:stretch/>
        </p:blipFill>
        <p:spPr>
          <a:xfrm>
            <a:off x="1898419" y="2060848"/>
            <a:ext cx="7870228" cy="4169494"/>
          </a:xfrm>
          <a:prstGeom prst="rect">
            <a:avLst/>
          </a:prstGeom>
          <a:noFill/>
          <a:ln>
            <a:noFill/>
          </a:ln>
        </p:spPr>
      </p:pic>
      <p:sp>
        <p:nvSpPr>
          <p:cNvPr id="544" name="Google Shape;544;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545" name="Google Shape;545;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546" name="Google Shape;546;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5"/>
          <p:cNvSpPr txBox="1"/>
          <p:nvPr>
            <p:ph type="title"/>
          </p:nvPr>
        </p:nvSpPr>
        <p:spPr>
          <a:xfrm>
            <a:off x="838200" y="305661"/>
            <a:ext cx="10515600" cy="639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Times New Roman"/>
                <a:ea typeface="Times New Roman"/>
                <a:cs typeface="Times New Roman"/>
                <a:sym typeface="Times New Roman"/>
              </a:rPr>
              <a:t>Memory Locations and Addresses</a:t>
            </a:r>
            <a:endParaRPr b="1" i="0" sz="4000" u="none" cap="none" strike="noStrike">
              <a:solidFill>
                <a:schemeClr val="dk1"/>
              </a:solidFill>
              <a:latin typeface="Times New Roman"/>
              <a:ea typeface="Times New Roman"/>
              <a:cs typeface="Times New Roman"/>
              <a:sym typeface="Times New Roman"/>
            </a:endParaRPr>
          </a:p>
        </p:txBody>
      </p:sp>
      <p:sp>
        <p:nvSpPr>
          <p:cNvPr id="552" name="Google Shape;552;p55"/>
          <p:cNvSpPr txBox="1"/>
          <p:nvPr>
            <p:ph idx="1" type="body"/>
          </p:nvPr>
        </p:nvSpPr>
        <p:spPr>
          <a:xfrm>
            <a:off x="983432" y="1134611"/>
            <a:ext cx="11043271"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76200" lvl="0" marL="2286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Palatino Linotype"/>
              <a:ea typeface="Palatino Linotype"/>
              <a:cs typeface="Palatino Linotype"/>
              <a:sym typeface="Palatino Linotype"/>
            </a:endParaRPr>
          </a:p>
          <a:p>
            <a:pPr indent="-101600" lvl="1" marL="685800" marR="0" rtl="0" algn="just">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Palatino Linotype"/>
              <a:ea typeface="Palatino Linotype"/>
              <a:cs typeface="Palatino Linotype"/>
              <a:sym typeface="Palatino Linotype"/>
            </a:endParaRPr>
          </a:p>
        </p:txBody>
      </p:sp>
      <p:sp>
        <p:nvSpPr>
          <p:cNvPr id="553" name="Google Shape;553;p55"/>
          <p:cNvSpPr/>
          <p:nvPr/>
        </p:nvSpPr>
        <p:spPr>
          <a:xfrm>
            <a:off x="983432" y="1268760"/>
            <a:ext cx="6048672" cy="452431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Memory consists of many millions of storage cells, each of which can store 1 bit.</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Data is usually accessed in </a:t>
            </a:r>
            <a:r>
              <a:rPr i="1" lang="en-US" sz="3200">
                <a:solidFill>
                  <a:schemeClr val="dk1"/>
                </a:solidFill>
                <a:latin typeface="Times New Roman"/>
                <a:ea typeface="Times New Roman"/>
                <a:cs typeface="Times New Roman"/>
                <a:sym typeface="Times New Roman"/>
              </a:rPr>
              <a:t>n</a:t>
            </a:r>
            <a:r>
              <a:rPr lang="en-US" sz="3200">
                <a:solidFill>
                  <a:schemeClr val="dk1"/>
                </a:solidFill>
                <a:latin typeface="Times New Roman"/>
                <a:ea typeface="Times New Roman"/>
                <a:cs typeface="Times New Roman"/>
                <a:sym typeface="Times New Roman"/>
              </a:rPr>
              <a:t>-bit groups. </a:t>
            </a:r>
            <a:r>
              <a:rPr i="1" lang="en-US" sz="3200">
                <a:solidFill>
                  <a:schemeClr val="dk1"/>
                </a:solidFill>
                <a:latin typeface="Times New Roman"/>
                <a:ea typeface="Times New Roman"/>
                <a:cs typeface="Times New Roman"/>
                <a:sym typeface="Times New Roman"/>
              </a:rPr>
              <a:t>n</a:t>
            </a:r>
            <a:r>
              <a:rPr lang="en-US" sz="3200">
                <a:solidFill>
                  <a:schemeClr val="dk1"/>
                </a:solidFill>
                <a:latin typeface="Times New Roman"/>
                <a:ea typeface="Times New Roman"/>
                <a:cs typeface="Times New Roman"/>
                <a:sym typeface="Times New Roman"/>
              </a:rPr>
              <a:t> is called word length.</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The memory of a computer can be schematically represented as a collection of words as shown in Figure 1.</a:t>
            </a:r>
            <a:endParaRPr sz="3200">
              <a:solidFill>
                <a:schemeClr val="dk1"/>
              </a:solidFill>
              <a:latin typeface="Times New Roman"/>
              <a:ea typeface="Times New Roman"/>
              <a:cs typeface="Times New Roman"/>
              <a:sym typeface="Times New Roman"/>
            </a:endParaRPr>
          </a:p>
        </p:txBody>
      </p:sp>
      <p:grpSp>
        <p:nvGrpSpPr>
          <p:cNvPr id="554" name="Google Shape;554;p55"/>
          <p:cNvGrpSpPr/>
          <p:nvPr/>
        </p:nvGrpSpPr>
        <p:grpSpPr>
          <a:xfrm>
            <a:off x="7123214" y="1526796"/>
            <a:ext cx="4758257" cy="4136197"/>
            <a:chOff x="697" y="816"/>
            <a:chExt cx="3052" cy="4083"/>
          </a:xfrm>
        </p:grpSpPr>
        <p:sp>
          <p:nvSpPr>
            <p:cNvPr id="555" name="Google Shape;555;p55"/>
            <p:cNvSpPr/>
            <p:nvPr/>
          </p:nvSpPr>
          <p:spPr>
            <a:xfrm>
              <a:off x="3048" y="1364"/>
              <a:ext cx="701" cy="2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500"/>
                <a:buFont typeface="Arial"/>
                <a:buNone/>
              </a:pPr>
              <a:r>
                <a:rPr lang="en-US" sz="1500">
                  <a:solidFill>
                    <a:srgbClr val="000000"/>
                  </a:solidFill>
                  <a:latin typeface="Arial"/>
                  <a:ea typeface="Arial"/>
                  <a:cs typeface="Arial"/>
                  <a:sym typeface="Arial"/>
                </a:rPr>
                <a:t>second word</a:t>
              </a:r>
              <a:endParaRPr sz="2400">
                <a:solidFill>
                  <a:schemeClr val="dk1"/>
                </a:solidFill>
                <a:latin typeface="Times New Roman"/>
                <a:ea typeface="Times New Roman"/>
                <a:cs typeface="Times New Roman"/>
                <a:sym typeface="Times New Roman"/>
              </a:endParaRPr>
            </a:p>
          </p:txBody>
        </p:sp>
        <p:cxnSp>
          <p:nvCxnSpPr>
            <p:cNvPr id="556" name="Google Shape;556;p55"/>
            <p:cNvCxnSpPr/>
            <p:nvPr/>
          </p:nvCxnSpPr>
          <p:spPr>
            <a:xfrm flipH="1">
              <a:off x="697" y="3011"/>
              <a:ext cx="1881" cy="1"/>
            </a:xfrm>
            <a:prstGeom prst="straightConnector1">
              <a:avLst/>
            </a:prstGeom>
            <a:noFill/>
            <a:ln cap="flat" cmpd="sng" w="20625">
              <a:solidFill>
                <a:srgbClr val="00FFFF"/>
              </a:solidFill>
              <a:prstDash val="solid"/>
              <a:round/>
              <a:headEnd len="sm" w="sm" type="none"/>
              <a:tailEnd len="sm" w="sm" type="none"/>
            </a:ln>
          </p:spPr>
        </p:cxnSp>
        <p:cxnSp>
          <p:nvCxnSpPr>
            <p:cNvPr id="557" name="Google Shape;557;p55"/>
            <p:cNvCxnSpPr/>
            <p:nvPr/>
          </p:nvCxnSpPr>
          <p:spPr>
            <a:xfrm flipH="1">
              <a:off x="697" y="1600"/>
              <a:ext cx="1881" cy="1"/>
            </a:xfrm>
            <a:prstGeom prst="straightConnector1">
              <a:avLst/>
            </a:prstGeom>
            <a:noFill/>
            <a:ln cap="flat" cmpd="sng" w="20625">
              <a:solidFill>
                <a:srgbClr val="00FFFF"/>
              </a:solidFill>
              <a:prstDash val="solid"/>
              <a:round/>
              <a:headEnd len="sm" w="sm" type="none"/>
              <a:tailEnd len="sm" w="sm" type="none"/>
            </a:ln>
          </p:spPr>
        </p:cxnSp>
        <p:sp>
          <p:nvSpPr>
            <p:cNvPr id="558" name="Google Shape;558;p55"/>
            <p:cNvSpPr/>
            <p:nvPr/>
          </p:nvSpPr>
          <p:spPr>
            <a:xfrm>
              <a:off x="710" y="881"/>
              <a:ext cx="78" cy="40"/>
            </a:xfrm>
            <a:custGeom>
              <a:rect b="b" l="l" r="r" t="t"/>
              <a:pathLst>
                <a:path extrusionOk="0" h="3" w="6">
                  <a:moveTo>
                    <a:pt x="6" y="0"/>
                  </a:moveTo>
                  <a:lnTo>
                    <a:pt x="0" y="1"/>
                  </a:lnTo>
                  <a:lnTo>
                    <a:pt x="6" y="3"/>
                  </a:lnTo>
                  <a:lnTo>
                    <a:pt x="6" y="1"/>
                  </a:lnTo>
                  <a:lnTo>
                    <a:pt x="6" y="0"/>
                  </a:lnTo>
                </a:path>
              </a:pathLst>
            </a:custGeom>
            <a:noFill/>
            <a:ln cap="flat" cmpd="sng" w="206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59" name="Google Shape;559;p55"/>
            <p:cNvSpPr/>
            <p:nvPr/>
          </p:nvSpPr>
          <p:spPr>
            <a:xfrm>
              <a:off x="710" y="881"/>
              <a:ext cx="78" cy="40"/>
            </a:xfrm>
            <a:custGeom>
              <a:rect b="b" l="l" r="r" t="t"/>
              <a:pathLst>
                <a:path extrusionOk="0" h="40" w="78">
                  <a:moveTo>
                    <a:pt x="78" y="0"/>
                  </a:moveTo>
                  <a:lnTo>
                    <a:pt x="0" y="13"/>
                  </a:lnTo>
                  <a:lnTo>
                    <a:pt x="78" y="40"/>
                  </a:lnTo>
                  <a:lnTo>
                    <a:pt x="78" y="13"/>
                  </a:lnTo>
                  <a:lnTo>
                    <a:pt x="78"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560" name="Google Shape;560;p55"/>
            <p:cNvCxnSpPr/>
            <p:nvPr/>
          </p:nvCxnSpPr>
          <p:spPr>
            <a:xfrm>
              <a:off x="772" y="894"/>
              <a:ext cx="630" cy="1"/>
            </a:xfrm>
            <a:prstGeom prst="straightConnector1">
              <a:avLst/>
            </a:prstGeom>
            <a:noFill/>
            <a:ln cap="flat" cmpd="sng" w="20625">
              <a:solidFill>
                <a:srgbClr val="000000"/>
              </a:solidFill>
              <a:prstDash val="solid"/>
              <a:round/>
              <a:headEnd len="sm" w="sm" type="none"/>
              <a:tailEnd len="sm" w="sm" type="none"/>
            </a:ln>
          </p:spPr>
        </p:cxnSp>
        <p:sp>
          <p:nvSpPr>
            <p:cNvPr id="561" name="Google Shape;561;p55"/>
            <p:cNvSpPr/>
            <p:nvPr/>
          </p:nvSpPr>
          <p:spPr>
            <a:xfrm>
              <a:off x="2497" y="881"/>
              <a:ext cx="79" cy="40"/>
            </a:xfrm>
            <a:custGeom>
              <a:rect b="b" l="l" r="r" t="t"/>
              <a:pathLst>
                <a:path extrusionOk="0" h="3" w="6">
                  <a:moveTo>
                    <a:pt x="0" y="3"/>
                  </a:moveTo>
                  <a:lnTo>
                    <a:pt x="6" y="1"/>
                  </a:lnTo>
                  <a:lnTo>
                    <a:pt x="0" y="0"/>
                  </a:lnTo>
                  <a:lnTo>
                    <a:pt x="0" y="1"/>
                  </a:lnTo>
                  <a:lnTo>
                    <a:pt x="0" y="3"/>
                  </a:lnTo>
                </a:path>
              </a:pathLst>
            </a:custGeom>
            <a:noFill/>
            <a:ln cap="flat" cmpd="sng" w="206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2" name="Google Shape;562;p55"/>
            <p:cNvSpPr/>
            <p:nvPr/>
          </p:nvSpPr>
          <p:spPr>
            <a:xfrm>
              <a:off x="2497" y="881"/>
              <a:ext cx="79" cy="40"/>
            </a:xfrm>
            <a:custGeom>
              <a:rect b="b" l="l" r="r" t="t"/>
              <a:pathLst>
                <a:path extrusionOk="0" h="40" w="79">
                  <a:moveTo>
                    <a:pt x="0" y="40"/>
                  </a:moveTo>
                  <a:lnTo>
                    <a:pt x="79" y="13"/>
                  </a:lnTo>
                  <a:lnTo>
                    <a:pt x="0" y="0"/>
                  </a:lnTo>
                  <a:lnTo>
                    <a:pt x="0" y="13"/>
                  </a:lnTo>
                  <a:lnTo>
                    <a:pt x="0" y="4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563" name="Google Shape;563;p55"/>
            <p:cNvCxnSpPr/>
            <p:nvPr/>
          </p:nvCxnSpPr>
          <p:spPr>
            <a:xfrm flipH="1">
              <a:off x="1873" y="894"/>
              <a:ext cx="660" cy="1"/>
            </a:xfrm>
            <a:prstGeom prst="straightConnector1">
              <a:avLst/>
            </a:prstGeom>
            <a:noFill/>
            <a:ln cap="flat" cmpd="sng" w="20625">
              <a:solidFill>
                <a:srgbClr val="000000"/>
              </a:solidFill>
              <a:prstDash val="solid"/>
              <a:round/>
              <a:headEnd len="sm" w="sm" type="none"/>
              <a:tailEnd len="sm" w="sm" type="none"/>
            </a:ln>
          </p:spPr>
        </p:cxnSp>
        <p:cxnSp>
          <p:nvCxnSpPr>
            <p:cNvPr id="564" name="Google Shape;564;p55"/>
            <p:cNvCxnSpPr/>
            <p:nvPr/>
          </p:nvCxnSpPr>
          <p:spPr>
            <a:xfrm flipH="1" rot="10800000">
              <a:off x="697" y="855"/>
              <a:ext cx="1" cy="92"/>
            </a:xfrm>
            <a:prstGeom prst="straightConnector1">
              <a:avLst/>
            </a:prstGeom>
            <a:noFill/>
            <a:ln cap="flat" cmpd="sng" w="20625">
              <a:solidFill>
                <a:srgbClr val="000000"/>
              </a:solidFill>
              <a:prstDash val="solid"/>
              <a:round/>
              <a:headEnd len="sm" w="sm" type="none"/>
              <a:tailEnd len="sm" w="sm" type="none"/>
            </a:ln>
          </p:spPr>
        </p:cxnSp>
        <p:cxnSp>
          <p:nvCxnSpPr>
            <p:cNvPr id="565" name="Google Shape;565;p55"/>
            <p:cNvCxnSpPr/>
            <p:nvPr/>
          </p:nvCxnSpPr>
          <p:spPr>
            <a:xfrm flipH="1" rot="10800000">
              <a:off x="2578" y="855"/>
              <a:ext cx="1" cy="92"/>
            </a:xfrm>
            <a:prstGeom prst="straightConnector1">
              <a:avLst/>
            </a:prstGeom>
            <a:noFill/>
            <a:ln cap="flat" cmpd="sng" w="20625">
              <a:solidFill>
                <a:srgbClr val="000000"/>
              </a:solidFill>
              <a:prstDash val="solid"/>
              <a:round/>
              <a:headEnd len="sm" w="sm" type="none"/>
              <a:tailEnd len="sm" w="sm" type="none"/>
            </a:ln>
          </p:spPr>
        </p:cxnSp>
        <p:cxnSp>
          <p:nvCxnSpPr>
            <p:cNvPr id="566" name="Google Shape;566;p55"/>
            <p:cNvCxnSpPr/>
            <p:nvPr/>
          </p:nvCxnSpPr>
          <p:spPr>
            <a:xfrm flipH="1">
              <a:off x="697" y="1325"/>
              <a:ext cx="1881" cy="1"/>
            </a:xfrm>
            <a:prstGeom prst="straightConnector1">
              <a:avLst/>
            </a:prstGeom>
            <a:noFill/>
            <a:ln cap="flat" cmpd="sng" w="20625">
              <a:solidFill>
                <a:srgbClr val="00FFFF"/>
              </a:solidFill>
              <a:prstDash val="solid"/>
              <a:round/>
              <a:headEnd len="sm" w="sm" type="none"/>
              <a:tailEnd len="sm" w="sm" type="none"/>
            </a:ln>
          </p:spPr>
        </p:cxnSp>
        <p:sp>
          <p:nvSpPr>
            <p:cNvPr id="567" name="Google Shape;567;p55"/>
            <p:cNvSpPr/>
            <p:nvPr/>
          </p:nvSpPr>
          <p:spPr>
            <a:xfrm>
              <a:off x="3048" y="1090"/>
              <a:ext cx="501" cy="2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500"/>
                <a:buFont typeface="Arial"/>
                <a:buNone/>
              </a:pPr>
              <a:r>
                <a:rPr lang="en-US" sz="1500">
                  <a:solidFill>
                    <a:srgbClr val="000000"/>
                  </a:solidFill>
                  <a:latin typeface="Arial"/>
                  <a:ea typeface="Arial"/>
                  <a:cs typeface="Arial"/>
                  <a:sym typeface="Arial"/>
                </a:rPr>
                <a:t>first word</a:t>
              </a:r>
              <a:endParaRPr sz="2400">
                <a:solidFill>
                  <a:schemeClr val="dk1"/>
                </a:solidFill>
                <a:latin typeface="Times New Roman"/>
                <a:ea typeface="Times New Roman"/>
                <a:cs typeface="Times New Roman"/>
                <a:sym typeface="Times New Roman"/>
              </a:endParaRPr>
            </a:p>
          </p:txBody>
        </p:sp>
        <p:cxnSp>
          <p:nvCxnSpPr>
            <p:cNvPr id="568" name="Google Shape;568;p55"/>
            <p:cNvCxnSpPr/>
            <p:nvPr/>
          </p:nvCxnSpPr>
          <p:spPr>
            <a:xfrm flipH="1">
              <a:off x="697" y="2710"/>
              <a:ext cx="1881" cy="1"/>
            </a:xfrm>
            <a:prstGeom prst="straightConnector1">
              <a:avLst/>
            </a:prstGeom>
            <a:noFill/>
            <a:ln cap="flat" cmpd="sng" w="20625">
              <a:solidFill>
                <a:srgbClr val="00FFFF"/>
              </a:solidFill>
              <a:prstDash val="solid"/>
              <a:round/>
              <a:headEnd len="sm" w="sm" type="none"/>
              <a:tailEnd len="sm" w="sm" type="none"/>
            </a:ln>
          </p:spPr>
        </p:cxnSp>
        <p:cxnSp>
          <p:nvCxnSpPr>
            <p:cNvPr id="569" name="Google Shape;569;p55"/>
            <p:cNvCxnSpPr/>
            <p:nvPr/>
          </p:nvCxnSpPr>
          <p:spPr>
            <a:xfrm flipH="1">
              <a:off x="697" y="4147"/>
              <a:ext cx="1881" cy="1"/>
            </a:xfrm>
            <a:prstGeom prst="straightConnector1">
              <a:avLst/>
            </a:prstGeom>
            <a:noFill/>
            <a:ln cap="flat" cmpd="sng" w="20625">
              <a:solidFill>
                <a:srgbClr val="00FFFF"/>
              </a:solidFill>
              <a:prstDash val="solid"/>
              <a:round/>
              <a:headEnd len="sm" w="sm" type="none"/>
              <a:tailEnd len="sm" w="sm" type="none"/>
            </a:ln>
          </p:spPr>
        </p:cxnSp>
        <p:sp>
          <p:nvSpPr>
            <p:cNvPr id="570" name="Google Shape;570;p55"/>
            <p:cNvSpPr/>
            <p:nvPr/>
          </p:nvSpPr>
          <p:spPr>
            <a:xfrm>
              <a:off x="697" y="1038"/>
              <a:ext cx="1881" cy="3383"/>
            </a:xfrm>
            <a:prstGeom prst="rect">
              <a:avLst/>
            </a:prstGeom>
            <a:noFill/>
            <a:ln cap="flat" cmpd="sng" w="20625">
              <a:solidFill>
                <a:srgbClr val="00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1" name="Google Shape;571;p55"/>
            <p:cNvSpPr/>
            <p:nvPr/>
          </p:nvSpPr>
          <p:spPr>
            <a:xfrm>
              <a:off x="1429" y="4656"/>
              <a:ext cx="1779" cy="2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Figure 1  Main Memory words.</a:t>
              </a:r>
              <a:endParaRPr sz="2400">
                <a:solidFill>
                  <a:schemeClr val="dk1"/>
                </a:solidFill>
                <a:latin typeface="Times New Roman"/>
                <a:ea typeface="Times New Roman"/>
                <a:cs typeface="Times New Roman"/>
                <a:sym typeface="Times New Roman"/>
              </a:endParaRPr>
            </a:p>
          </p:txBody>
        </p:sp>
        <p:sp>
          <p:nvSpPr>
            <p:cNvPr id="572" name="Google Shape;572;p55"/>
            <p:cNvSpPr/>
            <p:nvPr/>
          </p:nvSpPr>
          <p:spPr>
            <a:xfrm>
              <a:off x="1494" y="816"/>
              <a:ext cx="69" cy="2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500"/>
                <a:buFont typeface="Arial"/>
                <a:buNone/>
              </a:pPr>
              <a:r>
                <a:rPr i="1" lang="en-US" sz="1500">
                  <a:solidFill>
                    <a:srgbClr val="000000"/>
                  </a:solidFill>
                  <a:latin typeface="Arial"/>
                  <a:ea typeface="Arial"/>
                  <a:cs typeface="Arial"/>
                  <a:sym typeface="Arial"/>
                </a:rPr>
                <a:t>n</a:t>
              </a:r>
              <a:endParaRPr sz="2400">
                <a:solidFill>
                  <a:schemeClr val="dk1"/>
                </a:solidFill>
                <a:latin typeface="Times New Roman"/>
                <a:ea typeface="Times New Roman"/>
                <a:cs typeface="Times New Roman"/>
                <a:sym typeface="Times New Roman"/>
              </a:endParaRPr>
            </a:p>
          </p:txBody>
        </p:sp>
        <p:sp>
          <p:nvSpPr>
            <p:cNvPr id="573" name="Google Shape;573;p55"/>
            <p:cNvSpPr/>
            <p:nvPr/>
          </p:nvSpPr>
          <p:spPr>
            <a:xfrm>
              <a:off x="1546" y="816"/>
              <a:ext cx="226" cy="2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500"/>
                <a:buFont typeface="Arial"/>
                <a:buNone/>
              </a:pPr>
              <a:r>
                <a:rPr lang="en-US" sz="1500">
                  <a:solidFill>
                    <a:srgbClr val="000000"/>
                  </a:solidFill>
                  <a:latin typeface="Arial"/>
                  <a:ea typeface="Arial"/>
                  <a:cs typeface="Arial"/>
                  <a:sym typeface="Arial"/>
                </a:rPr>
                <a:t> bits</a:t>
              </a:r>
              <a:endParaRPr sz="2400">
                <a:solidFill>
                  <a:schemeClr val="dk1"/>
                </a:solidFill>
                <a:latin typeface="Times New Roman"/>
                <a:ea typeface="Times New Roman"/>
                <a:cs typeface="Times New Roman"/>
                <a:sym typeface="Times New Roman"/>
              </a:endParaRPr>
            </a:p>
          </p:txBody>
        </p:sp>
        <p:sp>
          <p:nvSpPr>
            <p:cNvPr id="574" name="Google Shape;574;p55"/>
            <p:cNvSpPr/>
            <p:nvPr/>
          </p:nvSpPr>
          <p:spPr>
            <a:xfrm>
              <a:off x="3035" y="4186"/>
              <a:ext cx="495" cy="2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500"/>
                <a:buFont typeface="Arial"/>
                <a:buNone/>
              </a:pPr>
              <a:r>
                <a:rPr lang="en-US" sz="1500">
                  <a:solidFill>
                    <a:srgbClr val="000000"/>
                  </a:solidFill>
                  <a:latin typeface="Arial"/>
                  <a:ea typeface="Arial"/>
                  <a:cs typeface="Arial"/>
                  <a:sym typeface="Arial"/>
                </a:rPr>
                <a:t>last word</a:t>
              </a:r>
              <a:endParaRPr sz="2400">
                <a:solidFill>
                  <a:schemeClr val="dk1"/>
                </a:solidFill>
                <a:latin typeface="Times New Roman"/>
                <a:ea typeface="Times New Roman"/>
                <a:cs typeface="Times New Roman"/>
                <a:sym typeface="Times New Roman"/>
              </a:endParaRPr>
            </a:p>
          </p:txBody>
        </p:sp>
        <p:sp>
          <p:nvSpPr>
            <p:cNvPr id="575" name="Google Shape;575;p55"/>
            <p:cNvSpPr/>
            <p:nvPr/>
          </p:nvSpPr>
          <p:spPr>
            <a:xfrm>
              <a:off x="3035" y="2788"/>
              <a:ext cx="28" cy="2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500"/>
                <a:buFont typeface="Arial"/>
                <a:buNone/>
              </a:pPr>
              <a:r>
                <a:rPr i="1" lang="en-US" sz="1500">
                  <a:solidFill>
                    <a:srgbClr val="000000"/>
                  </a:solidFill>
                  <a:latin typeface="Arial"/>
                  <a:ea typeface="Arial"/>
                  <a:cs typeface="Arial"/>
                  <a:sym typeface="Arial"/>
                </a:rPr>
                <a:t>i</a:t>
              </a:r>
              <a:endParaRPr sz="2400">
                <a:solidFill>
                  <a:schemeClr val="dk1"/>
                </a:solidFill>
                <a:latin typeface="Times New Roman"/>
                <a:ea typeface="Times New Roman"/>
                <a:cs typeface="Times New Roman"/>
                <a:sym typeface="Times New Roman"/>
              </a:endParaRPr>
            </a:p>
          </p:txBody>
        </p:sp>
        <p:sp>
          <p:nvSpPr>
            <p:cNvPr id="576" name="Google Shape;576;p55"/>
            <p:cNvSpPr/>
            <p:nvPr/>
          </p:nvSpPr>
          <p:spPr>
            <a:xfrm>
              <a:off x="3061" y="2788"/>
              <a:ext cx="439" cy="2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500"/>
                <a:buFont typeface="Arial"/>
                <a:buNone/>
              </a:pPr>
              <a:r>
                <a:rPr lang="en-US" sz="1500">
                  <a:solidFill>
                    <a:srgbClr val="000000"/>
                  </a:solidFill>
                  <a:latin typeface="Arial"/>
                  <a:ea typeface="Arial"/>
                  <a:cs typeface="Arial"/>
                  <a:sym typeface="Arial"/>
                </a:rPr>
                <a:t> th word</a:t>
              </a:r>
              <a:endParaRPr sz="2400">
                <a:solidFill>
                  <a:schemeClr val="dk1"/>
                </a:solidFill>
                <a:latin typeface="Times New Roman"/>
                <a:ea typeface="Times New Roman"/>
                <a:cs typeface="Times New Roman"/>
                <a:sym typeface="Times New Roman"/>
              </a:endParaRPr>
            </a:p>
          </p:txBody>
        </p:sp>
        <p:sp>
          <p:nvSpPr>
            <p:cNvPr id="577" name="Google Shape;577;p55"/>
            <p:cNvSpPr/>
            <p:nvPr/>
          </p:nvSpPr>
          <p:spPr>
            <a:xfrm>
              <a:off x="2852" y="2854"/>
              <a:ext cx="79" cy="26"/>
            </a:xfrm>
            <a:custGeom>
              <a:rect b="b" l="l" r="r" t="t"/>
              <a:pathLst>
                <a:path extrusionOk="0" h="2" w="6">
                  <a:moveTo>
                    <a:pt x="0" y="2"/>
                  </a:moveTo>
                  <a:lnTo>
                    <a:pt x="6" y="1"/>
                  </a:lnTo>
                  <a:lnTo>
                    <a:pt x="0" y="0"/>
                  </a:lnTo>
                  <a:lnTo>
                    <a:pt x="0" y="1"/>
                  </a:lnTo>
                  <a:lnTo>
                    <a:pt x="0" y="2"/>
                  </a:lnTo>
                </a:path>
              </a:pathLst>
            </a:custGeom>
            <a:noFill/>
            <a:ln cap="flat" cmpd="sng" w="206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8" name="Google Shape;578;p55"/>
            <p:cNvSpPr/>
            <p:nvPr/>
          </p:nvSpPr>
          <p:spPr>
            <a:xfrm>
              <a:off x="2852" y="2854"/>
              <a:ext cx="79" cy="26"/>
            </a:xfrm>
            <a:custGeom>
              <a:rect b="b" l="l" r="r" t="t"/>
              <a:pathLst>
                <a:path extrusionOk="0" h="26" w="79">
                  <a:moveTo>
                    <a:pt x="0" y="26"/>
                  </a:moveTo>
                  <a:lnTo>
                    <a:pt x="79" y="13"/>
                  </a:lnTo>
                  <a:lnTo>
                    <a:pt x="0" y="0"/>
                  </a:lnTo>
                  <a:lnTo>
                    <a:pt x="0" y="13"/>
                  </a:lnTo>
                  <a:lnTo>
                    <a:pt x="0" y="26"/>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579" name="Google Shape;579;p55"/>
            <p:cNvCxnSpPr/>
            <p:nvPr/>
          </p:nvCxnSpPr>
          <p:spPr>
            <a:xfrm flipH="1">
              <a:off x="2473" y="2867"/>
              <a:ext cx="379" cy="1"/>
            </a:xfrm>
            <a:prstGeom prst="straightConnector1">
              <a:avLst/>
            </a:prstGeom>
            <a:noFill/>
            <a:ln cap="flat" cmpd="sng" w="20625">
              <a:solidFill>
                <a:srgbClr val="000000"/>
              </a:solidFill>
              <a:prstDash val="solid"/>
              <a:round/>
              <a:headEnd len="sm" w="sm" type="none"/>
              <a:tailEnd len="sm" w="sm" type="none"/>
            </a:ln>
          </p:spPr>
        </p:cxnSp>
        <p:sp>
          <p:nvSpPr>
            <p:cNvPr id="580" name="Google Shape;580;p55"/>
            <p:cNvSpPr/>
            <p:nvPr/>
          </p:nvSpPr>
          <p:spPr>
            <a:xfrm>
              <a:off x="2852" y="1443"/>
              <a:ext cx="79" cy="39"/>
            </a:xfrm>
            <a:custGeom>
              <a:rect b="b" l="l" r="r" t="t"/>
              <a:pathLst>
                <a:path extrusionOk="0" h="3" w="6">
                  <a:moveTo>
                    <a:pt x="0" y="3"/>
                  </a:moveTo>
                  <a:lnTo>
                    <a:pt x="6" y="1"/>
                  </a:lnTo>
                  <a:lnTo>
                    <a:pt x="0" y="0"/>
                  </a:lnTo>
                  <a:lnTo>
                    <a:pt x="0" y="1"/>
                  </a:lnTo>
                  <a:lnTo>
                    <a:pt x="0" y="3"/>
                  </a:lnTo>
                </a:path>
              </a:pathLst>
            </a:custGeom>
            <a:noFill/>
            <a:ln cap="flat" cmpd="sng" w="206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1" name="Google Shape;581;p55"/>
            <p:cNvSpPr/>
            <p:nvPr/>
          </p:nvSpPr>
          <p:spPr>
            <a:xfrm>
              <a:off x="2852" y="1443"/>
              <a:ext cx="79" cy="39"/>
            </a:xfrm>
            <a:custGeom>
              <a:rect b="b" l="l" r="r" t="t"/>
              <a:pathLst>
                <a:path extrusionOk="0" h="39" w="79">
                  <a:moveTo>
                    <a:pt x="0" y="39"/>
                  </a:moveTo>
                  <a:lnTo>
                    <a:pt x="79" y="13"/>
                  </a:lnTo>
                  <a:lnTo>
                    <a:pt x="0" y="0"/>
                  </a:lnTo>
                  <a:lnTo>
                    <a:pt x="0" y="13"/>
                  </a:lnTo>
                  <a:lnTo>
                    <a:pt x="0" y="39"/>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582" name="Google Shape;582;p55"/>
            <p:cNvCxnSpPr/>
            <p:nvPr/>
          </p:nvCxnSpPr>
          <p:spPr>
            <a:xfrm flipH="1">
              <a:off x="2473" y="1456"/>
              <a:ext cx="379" cy="1"/>
            </a:xfrm>
            <a:prstGeom prst="straightConnector1">
              <a:avLst/>
            </a:prstGeom>
            <a:noFill/>
            <a:ln cap="flat" cmpd="sng" w="20625">
              <a:solidFill>
                <a:srgbClr val="000000"/>
              </a:solidFill>
              <a:prstDash val="solid"/>
              <a:round/>
              <a:headEnd len="sm" w="sm" type="none"/>
              <a:tailEnd len="sm" w="sm" type="none"/>
            </a:ln>
          </p:spPr>
        </p:cxnSp>
        <p:sp>
          <p:nvSpPr>
            <p:cNvPr id="583" name="Google Shape;583;p55"/>
            <p:cNvSpPr/>
            <p:nvPr/>
          </p:nvSpPr>
          <p:spPr>
            <a:xfrm>
              <a:off x="2852" y="1169"/>
              <a:ext cx="79" cy="26"/>
            </a:xfrm>
            <a:custGeom>
              <a:rect b="b" l="l" r="r" t="t"/>
              <a:pathLst>
                <a:path extrusionOk="0" h="2" w="6">
                  <a:moveTo>
                    <a:pt x="0" y="2"/>
                  </a:moveTo>
                  <a:lnTo>
                    <a:pt x="6" y="1"/>
                  </a:lnTo>
                  <a:lnTo>
                    <a:pt x="0" y="0"/>
                  </a:lnTo>
                  <a:lnTo>
                    <a:pt x="0" y="1"/>
                  </a:lnTo>
                  <a:lnTo>
                    <a:pt x="0" y="2"/>
                  </a:lnTo>
                </a:path>
              </a:pathLst>
            </a:custGeom>
            <a:noFill/>
            <a:ln cap="flat" cmpd="sng" w="206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4" name="Google Shape;584;p55"/>
            <p:cNvSpPr/>
            <p:nvPr/>
          </p:nvSpPr>
          <p:spPr>
            <a:xfrm>
              <a:off x="2852" y="1169"/>
              <a:ext cx="79" cy="26"/>
            </a:xfrm>
            <a:custGeom>
              <a:rect b="b" l="l" r="r" t="t"/>
              <a:pathLst>
                <a:path extrusionOk="0" h="26" w="79">
                  <a:moveTo>
                    <a:pt x="0" y="26"/>
                  </a:moveTo>
                  <a:lnTo>
                    <a:pt x="79" y="13"/>
                  </a:lnTo>
                  <a:lnTo>
                    <a:pt x="0" y="0"/>
                  </a:lnTo>
                  <a:lnTo>
                    <a:pt x="0" y="13"/>
                  </a:lnTo>
                  <a:lnTo>
                    <a:pt x="0" y="26"/>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585" name="Google Shape;585;p55"/>
            <p:cNvCxnSpPr/>
            <p:nvPr/>
          </p:nvCxnSpPr>
          <p:spPr>
            <a:xfrm flipH="1">
              <a:off x="2473" y="1182"/>
              <a:ext cx="379" cy="1"/>
            </a:xfrm>
            <a:prstGeom prst="straightConnector1">
              <a:avLst/>
            </a:prstGeom>
            <a:noFill/>
            <a:ln cap="flat" cmpd="sng" w="20625">
              <a:solidFill>
                <a:srgbClr val="000000"/>
              </a:solidFill>
              <a:prstDash val="solid"/>
              <a:round/>
              <a:headEnd len="sm" w="sm" type="none"/>
              <a:tailEnd len="sm" w="sm" type="none"/>
            </a:ln>
          </p:spPr>
        </p:cxnSp>
        <p:sp>
          <p:nvSpPr>
            <p:cNvPr id="586" name="Google Shape;586;p55"/>
            <p:cNvSpPr/>
            <p:nvPr/>
          </p:nvSpPr>
          <p:spPr>
            <a:xfrm>
              <a:off x="2852" y="4265"/>
              <a:ext cx="79" cy="39"/>
            </a:xfrm>
            <a:custGeom>
              <a:rect b="b" l="l" r="r" t="t"/>
              <a:pathLst>
                <a:path extrusionOk="0" h="3" w="6">
                  <a:moveTo>
                    <a:pt x="0" y="3"/>
                  </a:moveTo>
                  <a:lnTo>
                    <a:pt x="6" y="1"/>
                  </a:lnTo>
                  <a:lnTo>
                    <a:pt x="0" y="0"/>
                  </a:lnTo>
                  <a:lnTo>
                    <a:pt x="0" y="1"/>
                  </a:lnTo>
                  <a:lnTo>
                    <a:pt x="0" y="3"/>
                  </a:lnTo>
                </a:path>
              </a:pathLst>
            </a:custGeom>
            <a:noFill/>
            <a:ln cap="flat" cmpd="sng" w="206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7" name="Google Shape;587;p55"/>
            <p:cNvSpPr/>
            <p:nvPr/>
          </p:nvSpPr>
          <p:spPr>
            <a:xfrm>
              <a:off x="2852" y="4265"/>
              <a:ext cx="79" cy="39"/>
            </a:xfrm>
            <a:custGeom>
              <a:rect b="b" l="l" r="r" t="t"/>
              <a:pathLst>
                <a:path extrusionOk="0" h="39" w="79">
                  <a:moveTo>
                    <a:pt x="0" y="39"/>
                  </a:moveTo>
                  <a:lnTo>
                    <a:pt x="79" y="13"/>
                  </a:lnTo>
                  <a:lnTo>
                    <a:pt x="0" y="0"/>
                  </a:lnTo>
                  <a:lnTo>
                    <a:pt x="0" y="13"/>
                  </a:lnTo>
                  <a:lnTo>
                    <a:pt x="0" y="39"/>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588" name="Google Shape;588;p55"/>
            <p:cNvCxnSpPr/>
            <p:nvPr/>
          </p:nvCxnSpPr>
          <p:spPr>
            <a:xfrm flipH="1">
              <a:off x="2473" y="4278"/>
              <a:ext cx="379" cy="1"/>
            </a:xfrm>
            <a:prstGeom prst="straightConnector1">
              <a:avLst/>
            </a:prstGeom>
            <a:noFill/>
            <a:ln cap="flat" cmpd="sng" w="20625">
              <a:solidFill>
                <a:srgbClr val="000000"/>
              </a:solidFill>
              <a:prstDash val="solid"/>
              <a:round/>
              <a:headEnd len="sm" w="sm" type="none"/>
              <a:tailEnd len="sm" w="sm" type="none"/>
            </a:ln>
          </p:spPr>
        </p:cxnSp>
        <p:sp>
          <p:nvSpPr>
            <p:cNvPr id="589" name="Google Shape;589;p55"/>
            <p:cNvSpPr txBox="1"/>
            <p:nvPr/>
          </p:nvSpPr>
          <p:spPr>
            <a:xfrm>
              <a:off x="1536" y="1884"/>
              <a:ext cx="168" cy="1003"/>
            </a:xfrm>
            <a:prstGeom prst="rect">
              <a:avLst/>
            </a:prstGeom>
            <a:noFill/>
            <a:ln>
              <a:noFill/>
            </a:ln>
          </p:spPr>
          <p:txBody>
            <a:bodyPr anchorCtr="0" anchor="t" bIns="45700" lIns="91425" spcFirstLastPara="1" rIns="91425" wrap="square" tIns="45700">
              <a:spAutoFit/>
            </a:bodyPr>
            <a:lstStyle/>
            <a:p>
              <a:pPr indent="0" lvl="0" marL="0" marR="0" rtl="0" algn="l">
                <a:lnSpc>
                  <a:spcPct val="20000"/>
                </a:lnSpc>
                <a:spcBef>
                  <a:spcPts val="0"/>
                </a:spcBef>
                <a:spcAft>
                  <a:spcPts val="0"/>
                </a:spcAft>
                <a:buClr>
                  <a:schemeClr val="dk1"/>
                </a:buClr>
                <a:buSzPts val="2000"/>
                <a:buFont typeface="Calibri"/>
                <a:buNone/>
              </a:pPr>
              <a:r>
                <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a:p>
              <a:pPr indent="0" lvl="0" marL="0" marR="0" rtl="0" algn="l">
                <a:lnSpc>
                  <a:spcPct val="20000"/>
                </a:lnSpc>
                <a:spcBef>
                  <a:spcPts val="1000"/>
                </a:spcBef>
                <a:spcAft>
                  <a:spcPts val="0"/>
                </a:spcAft>
                <a:buClr>
                  <a:schemeClr val="dk1"/>
                </a:buClr>
                <a:buSzPts val="2000"/>
                <a:buFont typeface="Calibri"/>
                <a:buNone/>
              </a:pPr>
              <a:r>
                <a:t/>
              </a:r>
              <a:endParaRPr sz="2000">
                <a:solidFill>
                  <a:schemeClr val="dk1"/>
                </a:solidFill>
                <a:latin typeface="Arial"/>
                <a:ea typeface="Arial"/>
                <a:cs typeface="Arial"/>
                <a:sym typeface="Arial"/>
              </a:endParaRPr>
            </a:p>
          </p:txBody>
        </p:sp>
        <p:sp>
          <p:nvSpPr>
            <p:cNvPr id="590" name="Google Shape;590;p55"/>
            <p:cNvSpPr txBox="1"/>
            <p:nvPr/>
          </p:nvSpPr>
          <p:spPr>
            <a:xfrm>
              <a:off x="1548" y="3306"/>
              <a:ext cx="168" cy="1003"/>
            </a:xfrm>
            <a:prstGeom prst="rect">
              <a:avLst/>
            </a:prstGeom>
            <a:noFill/>
            <a:ln>
              <a:noFill/>
            </a:ln>
          </p:spPr>
          <p:txBody>
            <a:bodyPr anchorCtr="0" anchor="t" bIns="45700" lIns="91425" spcFirstLastPara="1" rIns="91425" wrap="square" tIns="45700">
              <a:spAutoFit/>
            </a:bodyPr>
            <a:lstStyle/>
            <a:p>
              <a:pPr indent="0" lvl="0" marL="0" marR="0" rtl="0" algn="l">
                <a:lnSpc>
                  <a:spcPct val="20000"/>
                </a:lnSpc>
                <a:spcBef>
                  <a:spcPts val="0"/>
                </a:spcBef>
                <a:spcAft>
                  <a:spcPts val="0"/>
                </a:spcAft>
                <a:buClr>
                  <a:schemeClr val="dk1"/>
                </a:buClr>
                <a:buSzPts val="2000"/>
                <a:buFont typeface="Calibri"/>
                <a:buNone/>
              </a:pPr>
              <a:r>
                <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a:p>
              <a:pPr indent="0" lvl="0" marL="0" marR="0" rtl="0" algn="l">
                <a:lnSpc>
                  <a:spcPct val="20000"/>
                </a:lnSpc>
                <a:spcBef>
                  <a:spcPts val="1000"/>
                </a:spcBef>
                <a:spcAft>
                  <a:spcPts val="0"/>
                </a:spcAft>
                <a:buClr>
                  <a:schemeClr val="dk1"/>
                </a:buClr>
                <a:buSzPts val="2000"/>
                <a:buFont typeface="Calibri"/>
                <a:buNone/>
              </a:pPr>
              <a:r>
                <a:t/>
              </a:r>
              <a:endParaRPr sz="2000">
                <a:solidFill>
                  <a:schemeClr val="dk1"/>
                </a:solidFill>
                <a:latin typeface="Arial"/>
                <a:ea typeface="Arial"/>
                <a:cs typeface="Arial"/>
                <a:sym typeface="Arial"/>
              </a:endParaRPr>
            </a:p>
          </p:txBody>
        </p:sp>
      </p:grpSp>
      <p:sp>
        <p:nvSpPr>
          <p:cNvPr id="591" name="Google Shape;591;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592" name="Google Shape;592;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593" name="Google Shape;593;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6"/>
          <p:cNvSpPr txBox="1"/>
          <p:nvPr/>
        </p:nvSpPr>
        <p:spPr>
          <a:xfrm>
            <a:off x="304801" y="939226"/>
            <a:ext cx="8305799" cy="5847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  </a:t>
            </a:r>
            <a:r>
              <a:rPr b="1" lang="en-US" sz="3200">
                <a:solidFill>
                  <a:schemeClr val="dk1"/>
                </a:solidFill>
                <a:latin typeface="Times New Roman"/>
                <a:ea typeface="Times New Roman"/>
                <a:cs typeface="Times New Roman"/>
                <a:sym typeface="Times New Roman"/>
              </a:rPr>
              <a:t>MEMORY LOCATIONS AND ADDRESSES</a:t>
            </a:r>
            <a:endParaRPr sz="1800">
              <a:solidFill>
                <a:schemeClr val="dk1"/>
              </a:solidFill>
              <a:latin typeface="Times New Roman"/>
              <a:ea typeface="Times New Roman"/>
              <a:cs typeface="Times New Roman"/>
              <a:sym typeface="Times New Roman"/>
            </a:endParaRPr>
          </a:p>
        </p:txBody>
      </p:sp>
      <p:sp>
        <p:nvSpPr>
          <p:cNvPr id="600" name="Google Shape;600;p56"/>
          <p:cNvSpPr txBox="1"/>
          <p:nvPr/>
        </p:nvSpPr>
        <p:spPr>
          <a:xfrm>
            <a:off x="10972800" y="6400801"/>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t/>
            </a:r>
            <a:endParaRPr b="1" sz="1800">
              <a:solidFill>
                <a:schemeClr val="dk1"/>
              </a:solidFill>
              <a:latin typeface="Times New Roman"/>
              <a:ea typeface="Times New Roman"/>
              <a:cs typeface="Times New Roman"/>
              <a:sym typeface="Times New Roman"/>
            </a:endParaRPr>
          </a:p>
        </p:txBody>
      </p:sp>
      <p:sp>
        <p:nvSpPr>
          <p:cNvPr id="601" name="Google Shape;601;p56"/>
          <p:cNvSpPr/>
          <p:nvPr/>
        </p:nvSpPr>
        <p:spPr>
          <a:xfrm>
            <a:off x="355600" y="1774834"/>
            <a:ext cx="11480800" cy="341632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Clr>
                <a:schemeClr val="folHlink"/>
              </a:buClr>
              <a:buSzPts val="2400"/>
              <a:buFont typeface="Calibri"/>
              <a:buChar char="•"/>
            </a:pPr>
            <a:r>
              <a:rPr b="1" lang="en-US" sz="2400">
                <a:solidFill>
                  <a:schemeClr val="folHlink"/>
                </a:solidFill>
                <a:latin typeface="Times New Roman"/>
                <a:ea typeface="Times New Roman"/>
                <a:cs typeface="Times New Roman"/>
                <a:sym typeface="Times New Roman"/>
              </a:rPr>
              <a:t>Main memory</a:t>
            </a:r>
            <a:r>
              <a:rPr lang="en-US" sz="2400">
                <a:solidFill>
                  <a:schemeClr val="dk1"/>
                </a:solidFill>
                <a:latin typeface="Times New Roman"/>
                <a:ea typeface="Times New Roman"/>
                <a:cs typeface="Times New Roman"/>
                <a:sym typeface="Times New Roman"/>
              </a:rPr>
              <a:t> is the second major subsystem in a computer. It consists of a collection of storage locations, each with a unique identifier, called an </a:t>
            </a:r>
            <a:r>
              <a:rPr b="1" lang="en-US" sz="2400">
                <a:solidFill>
                  <a:schemeClr val="folHlink"/>
                </a:solidFill>
                <a:latin typeface="Times New Roman"/>
                <a:ea typeface="Times New Roman"/>
                <a:cs typeface="Times New Roman"/>
                <a:sym typeface="Times New Roman"/>
              </a:rPr>
              <a:t>address</a:t>
            </a:r>
            <a:r>
              <a:rPr lang="en-US" sz="24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Char char="•"/>
            </a:pPr>
            <a:r>
              <a:rPr lang="en-US" sz="2400">
                <a:solidFill>
                  <a:schemeClr val="dk1"/>
                </a:solidFill>
                <a:latin typeface="Times New Roman"/>
                <a:ea typeface="Times New Roman"/>
                <a:cs typeface="Times New Roman"/>
                <a:sym typeface="Times New Roman"/>
              </a:rPr>
              <a:t>Data is transferred to and from memory in groups of bits called </a:t>
            </a:r>
            <a:r>
              <a:rPr b="1" lang="en-US" sz="2400">
                <a:solidFill>
                  <a:schemeClr val="folHlink"/>
                </a:solidFill>
                <a:latin typeface="Times New Roman"/>
                <a:ea typeface="Times New Roman"/>
                <a:cs typeface="Times New Roman"/>
                <a:sym typeface="Times New Roman"/>
              </a:rPr>
              <a:t>words</a:t>
            </a:r>
            <a:r>
              <a:rPr lang="en-US" sz="2400">
                <a:solidFill>
                  <a:schemeClr val="dk1"/>
                </a:solidFill>
                <a:latin typeface="Times New Roman"/>
                <a:ea typeface="Times New Roman"/>
                <a:cs typeface="Times New Roman"/>
                <a:sym typeface="Times New Roman"/>
              </a:rPr>
              <a:t>. A word can be a group of 8 bits, 16 bits, 32 bits or 64 bits (and growing).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Char char="•"/>
            </a:pPr>
            <a:r>
              <a:rPr lang="en-US" sz="2400">
                <a:solidFill>
                  <a:schemeClr val="dk1"/>
                </a:solidFill>
                <a:latin typeface="Times New Roman"/>
                <a:ea typeface="Times New Roman"/>
                <a:cs typeface="Times New Roman"/>
                <a:sym typeface="Times New Roman"/>
              </a:rPr>
              <a:t>If the word is 8 bits, it is referred to as a </a:t>
            </a:r>
            <a:r>
              <a:rPr b="1" lang="en-US" sz="2400">
                <a:solidFill>
                  <a:schemeClr val="folHlink"/>
                </a:solidFill>
                <a:latin typeface="Times New Roman"/>
                <a:ea typeface="Times New Roman"/>
                <a:cs typeface="Times New Roman"/>
                <a:sym typeface="Times New Roman"/>
              </a:rPr>
              <a:t>byte</a:t>
            </a:r>
            <a:r>
              <a:rPr lang="en-US" sz="2400">
                <a:solidFill>
                  <a:schemeClr val="dk1"/>
                </a:solidFill>
                <a:latin typeface="Times New Roman"/>
                <a:ea typeface="Times New Roman"/>
                <a:cs typeface="Times New Roman"/>
                <a:sym typeface="Times New Roman"/>
              </a:rPr>
              <a:t>. The term “byte” is so common in computer science that sometimes a 16-bit word is referred to as a 2-byte word, or a 32-bit word is referred to as a 4-byte word.</a:t>
            </a:r>
            <a:endParaRPr sz="1800">
              <a:solidFill>
                <a:schemeClr val="dk1"/>
              </a:solidFill>
              <a:latin typeface="Times New Roman"/>
              <a:ea typeface="Times New Roman"/>
              <a:cs typeface="Times New Roman"/>
              <a:sym typeface="Times New Roman"/>
            </a:endParaRPr>
          </a:p>
        </p:txBody>
      </p:sp>
      <p:sp>
        <p:nvSpPr>
          <p:cNvPr id="602" name="Google Shape;602;p56"/>
          <p:cNvSpPr/>
          <p:nvPr/>
        </p:nvSpPr>
        <p:spPr>
          <a:xfrm>
            <a:off x="6705600" y="457200"/>
            <a:ext cx="1422400" cy="6096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603" name="Google Shape;603;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604" name="Google Shape;604;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605" name="Google Shape;605;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1">
                                            <p:txEl>
                                              <p:pRg end="0" st="0"/>
                                            </p:txEl>
                                          </p:spTgt>
                                        </p:tgtEl>
                                        <p:attrNameLst>
                                          <p:attrName>style.visibility</p:attrName>
                                        </p:attrNameLst>
                                      </p:cBhvr>
                                      <p:to>
                                        <p:strVal val="visible"/>
                                      </p:to>
                                    </p:set>
                                    <p:anim calcmode="lin" valueType="num">
                                      <p:cBhvr additive="base">
                                        <p:cTn dur="500"/>
                                        <p:tgtEl>
                                          <p:spTgt spid="60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1">
                                            <p:txEl>
                                              <p:pRg end="1" st="1"/>
                                            </p:txEl>
                                          </p:spTgt>
                                        </p:tgtEl>
                                        <p:attrNameLst>
                                          <p:attrName>style.visibility</p:attrName>
                                        </p:attrNameLst>
                                      </p:cBhvr>
                                      <p:to>
                                        <p:strVal val="visible"/>
                                      </p:to>
                                    </p:set>
                                    <p:anim calcmode="lin" valueType="num">
                                      <p:cBhvr additive="base">
                                        <p:cTn dur="500"/>
                                        <p:tgtEl>
                                          <p:spTgt spid="60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1">
                                            <p:txEl>
                                              <p:pRg end="2" st="2"/>
                                            </p:txEl>
                                          </p:spTgt>
                                        </p:tgtEl>
                                        <p:attrNameLst>
                                          <p:attrName>style.visibility</p:attrName>
                                        </p:attrNameLst>
                                      </p:cBhvr>
                                      <p:to>
                                        <p:strVal val="visible"/>
                                      </p:to>
                                    </p:set>
                                    <p:anim calcmode="lin" valueType="num">
                                      <p:cBhvr additive="base">
                                        <p:cTn dur="500"/>
                                        <p:tgtEl>
                                          <p:spTgt spid="60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1">
                                            <p:txEl>
                                              <p:pRg end="3" st="3"/>
                                            </p:txEl>
                                          </p:spTgt>
                                        </p:tgtEl>
                                        <p:attrNameLst>
                                          <p:attrName>style.visibility</p:attrName>
                                        </p:attrNameLst>
                                      </p:cBhvr>
                                      <p:to>
                                        <p:strVal val="visible"/>
                                      </p:to>
                                    </p:set>
                                    <p:anim calcmode="lin" valueType="num">
                                      <p:cBhvr additive="base">
                                        <p:cTn dur="500"/>
                                        <p:tgtEl>
                                          <p:spTgt spid="60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1">
                                            <p:txEl>
                                              <p:pRg end="4" st="4"/>
                                            </p:txEl>
                                          </p:spTgt>
                                        </p:tgtEl>
                                        <p:attrNameLst>
                                          <p:attrName>style.visibility</p:attrName>
                                        </p:attrNameLst>
                                      </p:cBhvr>
                                      <p:to>
                                        <p:strVal val="visible"/>
                                      </p:to>
                                    </p:set>
                                    <p:anim calcmode="lin" valueType="num">
                                      <p:cBhvr additive="base">
                                        <p:cTn dur="500"/>
                                        <p:tgtEl>
                                          <p:spTgt spid="60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7"/>
          <p:cNvSpPr txBox="1"/>
          <p:nvPr/>
        </p:nvSpPr>
        <p:spPr>
          <a:xfrm>
            <a:off x="4775200" y="5029201"/>
            <a:ext cx="46289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folHlink"/>
              </a:buClr>
              <a:buSzPts val="2400"/>
              <a:buFont typeface="Times New Roman"/>
              <a:buNone/>
            </a:pPr>
            <a:r>
              <a:rPr b="1" lang="en-US" sz="2400">
                <a:solidFill>
                  <a:schemeClr val="folHlink"/>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Main memory</a:t>
            </a:r>
            <a:endParaRPr sz="1800">
              <a:solidFill>
                <a:schemeClr val="dk1"/>
              </a:solidFill>
              <a:latin typeface="Calibri"/>
              <a:ea typeface="Calibri"/>
              <a:cs typeface="Calibri"/>
              <a:sym typeface="Calibri"/>
            </a:endParaRPr>
          </a:p>
        </p:txBody>
      </p:sp>
      <p:pic>
        <p:nvPicPr>
          <p:cNvPr id="612" name="Google Shape;612;p57"/>
          <p:cNvPicPr preferRelativeResize="0"/>
          <p:nvPr/>
        </p:nvPicPr>
        <p:blipFill rotWithShape="1">
          <a:blip r:embed="rId3">
            <a:alphaModFix/>
          </a:blip>
          <a:srcRect b="0" l="0" r="0" t="0"/>
          <a:stretch/>
        </p:blipFill>
        <p:spPr>
          <a:xfrm>
            <a:off x="203200" y="2311400"/>
            <a:ext cx="11626851" cy="2565400"/>
          </a:xfrm>
          <a:prstGeom prst="rect">
            <a:avLst/>
          </a:prstGeom>
          <a:noFill/>
          <a:ln>
            <a:noFill/>
          </a:ln>
        </p:spPr>
      </p:pic>
      <p:sp>
        <p:nvSpPr>
          <p:cNvPr id="613" name="Google Shape;613;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614" name="Google Shape;614;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615" name="Google Shape;615;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2000"/>
                                        <p:tgtEl>
                                          <p:spTgt spid="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58"/>
          <p:cNvPicPr preferRelativeResize="0"/>
          <p:nvPr/>
        </p:nvPicPr>
        <p:blipFill rotWithShape="1">
          <a:blip r:embed="rId3">
            <a:alphaModFix/>
          </a:blip>
          <a:srcRect b="0" l="0" r="0" t="0"/>
          <a:stretch/>
        </p:blipFill>
        <p:spPr>
          <a:xfrm>
            <a:off x="2999656" y="836712"/>
            <a:ext cx="6166619" cy="5035914"/>
          </a:xfrm>
          <a:prstGeom prst="rect">
            <a:avLst/>
          </a:prstGeom>
          <a:noFill/>
          <a:ln>
            <a:noFill/>
          </a:ln>
        </p:spPr>
      </p:pic>
      <p:sp>
        <p:nvSpPr>
          <p:cNvPr id="621" name="Google Shape;62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622" name="Google Shape;62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623" name="Google Shape;62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9"/>
          <p:cNvSpPr txBox="1"/>
          <p:nvPr/>
        </p:nvSpPr>
        <p:spPr>
          <a:xfrm>
            <a:off x="191344" y="404664"/>
            <a:ext cx="12418484" cy="106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3200"/>
              <a:buFont typeface="Calibri"/>
              <a:buNone/>
            </a:pPr>
            <a:r>
              <a:t/>
            </a:r>
            <a:endParaRPr b="1" sz="3200">
              <a:solidFill>
                <a:schemeClr val="hlink"/>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3200"/>
              <a:buFont typeface="Times New Roman"/>
              <a:buNone/>
            </a:pPr>
            <a:r>
              <a:rPr b="1" lang="en-US" sz="3200">
                <a:solidFill>
                  <a:schemeClr val="dk1"/>
                </a:solidFill>
                <a:latin typeface="Times New Roman"/>
                <a:ea typeface="Times New Roman"/>
                <a:cs typeface="Times New Roman"/>
                <a:sym typeface="Times New Roman"/>
              </a:rPr>
              <a:t>                               Address space</a:t>
            </a:r>
            <a:endParaRPr sz="1800">
              <a:solidFill>
                <a:schemeClr val="dk1"/>
              </a:solidFill>
              <a:latin typeface="Calibri"/>
              <a:ea typeface="Calibri"/>
              <a:cs typeface="Calibri"/>
              <a:sym typeface="Calibri"/>
            </a:endParaRPr>
          </a:p>
        </p:txBody>
      </p:sp>
      <p:sp>
        <p:nvSpPr>
          <p:cNvPr id="630" name="Google Shape;630;p59"/>
          <p:cNvSpPr/>
          <p:nvPr/>
        </p:nvSpPr>
        <p:spPr>
          <a:xfrm>
            <a:off x="457684" y="1412776"/>
            <a:ext cx="11276632" cy="378565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2400"/>
              <a:buFont typeface="Calibri"/>
              <a:buChar char="•"/>
            </a:pPr>
            <a:r>
              <a:rPr lang="en-US" sz="2400">
                <a:solidFill>
                  <a:schemeClr val="dk1"/>
                </a:solidFill>
                <a:latin typeface="Times New Roman"/>
                <a:ea typeface="Times New Roman"/>
                <a:cs typeface="Times New Roman"/>
                <a:sym typeface="Times New Roman"/>
              </a:rPr>
              <a:t>To access a word in memory requires an identifier. Although programmers use a name to identify a word (or a collection of words), at the hardware level each word is identified by an address.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Char char="•"/>
            </a:pPr>
            <a:r>
              <a:rPr lang="en-US" sz="2400">
                <a:solidFill>
                  <a:schemeClr val="dk1"/>
                </a:solidFill>
                <a:latin typeface="Times New Roman"/>
                <a:ea typeface="Times New Roman"/>
                <a:cs typeface="Times New Roman"/>
                <a:sym typeface="Times New Roman"/>
              </a:rPr>
              <a:t>The total number of uniquely identifiable locations in memory is called the </a:t>
            </a:r>
            <a:r>
              <a:rPr b="1" lang="en-US" sz="2400">
                <a:solidFill>
                  <a:schemeClr val="folHlink"/>
                </a:solidFill>
                <a:latin typeface="Times New Roman"/>
                <a:ea typeface="Times New Roman"/>
                <a:cs typeface="Times New Roman"/>
                <a:sym typeface="Times New Roman"/>
              </a:rPr>
              <a:t>address space</a:t>
            </a:r>
            <a:r>
              <a:rPr lang="en-US" sz="24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Calibri"/>
              <a:buChar char="•"/>
            </a:pPr>
            <a:r>
              <a:rPr lang="en-US" sz="2400">
                <a:solidFill>
                  <a:schemeClr val="dk1"/>
                </a:solidFill>
                <a:latin typeface="Times New Roman"/>
                <a:ea typeface="Times New Roman"/>
                <a:cs typeface="Times New Roman"/>
                <a:sym typeface="Times New Roman"/>
              </a:rPr>
              <a:t>For example, a memory with 64 kilobytes (16 address line required) and a word size of 1 byte has an address space that ranges from 0 to 65,535.</a:t>
            </a:r>
            <a:endParaRPr sz="1800">
              <a:solidFill>
                <a:schemeClr val="dk1"/>
              </a:solidFill>
              <a:latin typeface="Times New Roman"/>
              <a:ea typeface="Times New Roman"/>
              <a:cs typeface="Times New Roman"/>
              <a:sym typeface="Times New Roman"/>
            </a:endParaRPr>
          </a:p>
        </p:txBody>
      </p:sp>
      <p:sp>
        <p:nvSpPr>
          <p:cNvPr id="631" name="Google Shape;631;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632" name="Google Shape;632;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633" name="Google Shape;63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60"/>
          <p:cNvPicPr preferRelativeResize="0"/>
          <p:nvPr/>
        </p:nvPicPr>
        <p:blipFill rotWithShape="1">
          <a:blip r:embed="rId3">
            <a:alphaModFix/>
          </a:blip>
          <a:srcRect b="0" l="0" r="0" t="0"/>
          <a:stretch/>
        </p:blipFill>
        <p:spPr>
          <a:xfrm>
            <a:off x="997162" y="692696"/>
            <a:ext cx="10354733" cy="4032250"/>
          </a:xfrm>
          <a:prstGeom prst="rect">
            <a:avLst/>
          </a:prstGeom>
          <a:noFill/>
          <a:ln>
            <a:noFill/>
          </a:ln>
        </p:spPr>
      </p:pic>
      <p:sp>
        <p:nvSpPr>
          <p:cNvPr id="640" name="Google Shape;640;p60"/>
          <p:cNvSpPr/>
          <p:nvPr/>
        </p:nvSpPr>
        <p:spPr>
          <a:xfrm>
            <a:off x="508000" y="4869160"/>
            <a:ext cx="11176000" cy="954107"/>
          </a:xfrm>
          <a:prstGeom prst="rect">
            <a:avLst/>
          </a:prstGeom>
          <a:solidFill>
            <a:srgbClr val="99FF33"/>
          </a:solidFill>
          <a:ln cap="flat" cmpd="sng" w="76200">
            <a:solidFill>
              <a:srgbClr val="00CC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Times New Roman"/>
              <a:buNone/>
            </a:pPr>
            <a:r>
              <a:rPr b="1" lang="en-US" sz="2800">
                <a:solidFill>
                  <a:schemeClr val="dk1"/>
                </a:solidFill>
                <a:latin typeface="Times New Roman"/>
                <a:ea typeface="Times New Roman"/>
                <a:cs typeface="Times New Roman"/>
                <a:sym typeface="Times New Roman"/>
              </a:rPr>
              <a:t>Memory addresses are defined using unsigned</a:t>
            </a:r>
            <a:br>
              <a:rPr b="1" lang="en-US" sz="2800">
                <a:solidFill>
                  <a:schemeClr val="dk1"/>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binary integers.</a:t>
            </a:r>
            <a:endParaRPr sz="1800">
              <a:solidFill>
                <a:schemeClr val="dk1"/>
              </a:solidFill>
              <a:latin typeface="Calibri"/>
              <a:ea typeface="Calibri"/>
              <a:cs typeface="Calibri"/>
              <a:sym typeface="Calibri"/>
            </a:endParaRPr>
          </a:p>
        </p:txBody>
      </p:sp>
      <p:sp>
        <p:nvSpPr>
          <p:cNvPr id="641" name="Google Shape;641;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642" name="Google Shape;642;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643" name="Google Shape;643;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2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1"/>
          <p:cNvSpPr txBox="1"/>
          <p:nvPr/>
        </p:nvSpPr>
        <p:spPr>
          <a:xfrm>
            <a:off x="476211" y="1000109"/>
            <a:ext cx="1462260" cy="430887"/>
          </a:xfrm>
          <a:prstGeom prst="rect">
            <a:avLst/>
          </a:prstGeom>
          <a:solidFill>
            <a:schemeClr val="folHlink"/>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200"/>
              <a:buFont typeface="Times New Roman"/>
              <a:buNone/>
            </a:pPr>
            <a:r>
              <a:rPr b="1" lang="en-US" sz="2200">
                <a:solidFill>
                  <a:schemeClr val="lt1"/>
                </a:solidFill>
                <a:latin typeface="Times New Roman"/>
                <a:ea typeface="Times New Roman"/>
                <a:cs typeface="Times New Roman"/>
                <a:sym typeface="Times New Roman"/>
              </a:rPr>
              <a:t>Example 1</a:t>
            </a:r>
            <a:endParaRPr b="1" i="1" sz="2200">
              <a:solidFill>
                <a:schemeClr val="lt1"/>
              </a:solidFill>
              <a:latin typeface="Times New Roman"/>
              <a:ea typeface="Times New Roman"/>
              <a:cs typeface="Times New Roman"/>
              <a:sym typeface="Times New Roman"/>
            </a:endParaRPr>
          </a:p>
        </p:txBody>
      </p:sp>
      <p:sp>
        <p:nvSpPr>
          <p:cNvPr id="650" name="Google Shape;650;p61"/>
          <p:cNvSpPr/>
          <p:nvPr/>
        </p:nvSpPr>
        <p:spPr>
          <a:xfrm>
            <a:off x="476211" y="1571613"/>
            <a:ext cx="10972800" cy="769441"/>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A computer has 32 MB (megabytes) of memory. How many bits are needed to address any single byte in memory?</a:t>
            </a:r>
            <a:endParaRPr sz="1800">
              <a:solidFill>
                <a:schemeClr val="dk1"/>
              </a:solidFill>
              <a:latin typeface="Calibri"/>
              <a:ea typeface="Calibri"/>
              <a:cs typeface="Calibri"/>
              <a:sym typeface="Calibri"/>
            </a:endParaRPr>
          </a:p>
        </p:txBody>
      </p:sp>
      <p:sp>
        <p:nvSpPr>
          <p:cNvPr id="651" name="Google Shape;651;p61"/>
          <p:cNvSpPr/>
          <p:nvPr/>
        </p:nvSpPr>
        <p:spPr>
          <a:xfrm>
            <a:off x="380960" y="2357430"/>
            <a:ext cx="10972800" cy="1107996"/>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Clr>
                <a:schemeClr val="folHlink"/>
              </a:buClr>
              <a:buSzPts val="2200"/>
              <a:buFont typeface="Times New Roman"/>
              <a:buNone/>
            </a:pPr>
            <a:r>
              <a:rPr b="1" lang="en-US" sz="2200">
                <a:solidFill>
                  <a:schemeClr val="folHlink"/>
                </a:solidFill>
                <a:latin typeface="Times New Roman"/>
                <a:ea typeface="Times New Roman"/>
                <a:cs typeface="Times New Roman"/>
                <a:sym typeface="Times New Roman"/>
              </a:rPr>
              <a:t>Solution</a:t>
            </a:r>
            <a:endParaRPr sz="18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The memory address space is 32 MB, or 2</a:t>
            </a:r>
            <a:r>
              <a:rPr baseline="30000" lang="en-US" sz="2200">
                <a:solidFill>
                  <a:schemeClr val="dk1"/>
                </a:solidFill>
                <a:latin typeface="Times New Roman"/>
                <a:ea typeface="Times New Roman"/>
                <a:cs typeface="Times New Roman"/>
                <a:sym typeface="Times New Roman"/>
              </a:rPr>
              <a:t>25</a:t>
            </a:r>
            <a:r>
              <a:rPr lang="en-US" sz="2200">
                <a:solidFill>
                  <a:schemeClr val="dk1"/>
                </a:solidFill>
                <a:latin typeface="Times New Roman"/>
                <a:ea typeface="Times New Roman"/>
                <a:cs typeface="Times New Roman"/>
                <a:sym typeface="Times New Roman"/>
              </a:rPr>
              <a:t> (2</a:t>
            </a:r>
            <a:r>
              <a:rPr baseline="30000" lang="en-US" sz="2200">
                <a:solidFill>
                  <a:schemeClr val="dk1"/>
                </a:solidFill>
                <a:latin typeface="Times New Roman"/>
                <a:ea typeface="Times New Roman"/>
                <a:cs typeface="Times New Roman"/>
                <a:sym typeface="Times New Roman"/>
              </a:rPr>
              <a:t>5</a:t>
            </a:r>
            <a:r>
              <a:rPr lang="en-US" sz="2200">
                <a:solidFill>
                  <a:schemeClr val="dk1"/>
                </a:solidFill>
                <a:latin typeface="Times New Roman"/>
                <a:ea typeface="Times New Roman"/>
                <a:cs typeface="Times New Roman"/>
                <a:sym typeface="Times New Roman"/>
              </a:rPr>
              <a:t> × 2</a:t>
            </a:r>
            <a:r>
              <a:rPr baseline="30000" lang="en-US" sz="2200">
                <a:solidFill>
                  <a:schemeClr val="dk1"/>
                </a:solidFill>
                <a:latin typeface="Times New Roman"/>
                <a:ea typeface="Times New Roman"/>
                <a:cs typeface="Times New Roman"/>
                <a:sym typeface="Times New Roman"/>
              </a:rPr>
              <a:t>20</a:t>
            </a:r>
            <a:r>
              <a:rPr lang="en-US" sz="2200">
                <a:solidFill>
                  <a:schemeClr val="dk1"/>
                </a:solidFill>
                <a:latin typeface="Times New Roman"/>
                <a:ea typeface="Times New Roman"/>
                <a:cs typeface="Times New Roman"/>
                <a:sym typeface="Times New Roman"/>
              </a:rPr>
              <a:t>). This means that we need log</a:t>
            </a:r>
            <a:r>
              <a:rPr baseline="-25000" lang="en-US" sz="2200">
                <a:solidFill>
                  <a:schemeClr val="dk1"/>
                </a:solidFill>
                <a:latin typeface="Times New Roman"/>
                <a:ea typeface="Times New Roman"/>
                <a:cs typeface="Times New Roman"/>
                <a:sym typeface="Times New Roman"/>
              </a:rPr>
              <a:t>2</a:t>
            </a:r>
            <a:r>
              <a:rPr lang="en-US" sz="2200">
                <a:solidFill>
                  <a:schemeClr val="dk1"/>
                </a:solidFill>
                <a:latin typeface="Times New Roman"/>
                <a:ea typeface="Times New Roman"/>
                <a:cs typeface="Times New Roman"/>
                <a:sym typeface="Times New Roman"/>
              </a:rPr>
              <a:t> 2</a:t>
            </a:r>
            <a:r>
              <a:rPr baseline="30000" lang="en-US" sz="2200">
                <a:solidFill>
                  <a:schemeClr val="dk1"/>
                </a:solidFill>
                <a:latin typeface="Times New Roman"/>
                <a:ea typeface="Times New Roman"/>
                <a:cs typeface="Times New Roman"/>
                <a:sym typeface="Times New Roman"/>
              </a:rPr>
              <a:t>25</a:t>
            </a:r>
            <a:r>
              <a:rPr lang="en-US" sz="2200">
                <a:solidFill>
                  <a:schemeClr val="dk1"/>
                </a:solidFill>
                <a:latin typeface="Times New Roman"/>
                <a:ea typeface="Times New Roman"/>
                <a:cs typeface="Times New Roman"/>
                <a:sym typeface="Times New Roman"/>
              </a:rPr>
              <a:t>, or </a:t>
            </a:r>
            <a:r>
              <a:rPr b="1" lang="en-US" sz="2200">
                <a:solidFill>
                  <a:schemeClr val="hlink"/>
                </a:solidFill>
                <a:latin typeface="Times New Roman"/>
                <a:ea typeface="Times New Roman"/>
                <a:cs typeface="Times New Roman"/>
                <a:sym typeface="Times New Roman"/>
              </a:rPr>
              <a:t>25 bits</a:t>
            </a:r>
            <a:r>
              <a:rPr lang="en-US" sz="2200">
                <a:solidFill>
                  <a:schemeClr val="dk1"/>
                </a:solidFill>
                <a:latin typeface="Times New Roman"/>
                <a:ea typeface="Times New Roman"/>
                <a:cs typeface="Times New Roman"/>
                <a:sym typeface="Times New Roman"/>
              </a:rPr>
              <a:t>, to address each byte.</a:t>
            </a:r>
            <a:endParaRPr sz="1800">
              <a:solidFill>
                <a:schemeClr val="dk1"/>
              </a:solidFill>
              <a:latin typeface="Calibri"/>
              <a:ea typeface="Calibri"/>
              <a:cs typeface="Calibri"/>
              <a:sym typeface="Calibri"/>
            </a:endParaRPr>
          </a:p>
        </p:txBody>
      </p:sp>
      <p:sp>
        <p:nvSpPr>
          <p:cNvPr id="652" name="Google Shape;652;p61"/>
          <p:cNvSpPr txBox="1"/>
          <p:nvPr/>
        </p:nvSpPr>
        <p:spPr>
          <a:xfrm>
            <a:off x="380960" y="3643315"/>
            <a:ext cx="1462260" cy="430887"/>
          </a:xfrm>
          <a:prstGeom prst="rect">
            <a:avLst/>
          </a:prstGeom>
          <a:solidFill>
            <a:schemeClr val="folHlink"/>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200"/>
              <a:buFont typeface="Times New Roman"/>
              <a:buNone/>
            </a:pPr>
            <a:r>
              <a:rPr b="1" lang="en-US" sz="2200">
                <a:solidFill>
                  <a:schemeClr val="lt1"/>
                </a:solidFill>
                <a:latin typeface="Times New Roman"/>
                <a:ea typeface="Times New Roman"/>
                <a:cs typeface="Times New Roman"/>
                <a:sym typeface="Times New Roman"/>
              </a:rPr>
              <a:t>Example 2</a:t>
            </a:r>
            <a:endParaRPr b="1" i="1" sz="2200">
              <a:solidFill>
                <a:schemeClr val="lt1"/>
              </a:solidFill>
              <a:latin typeface="Times New Roman"/>
              <a:ea typeface="Times New Roman"/>
              <a:cs typeface="Times New Roman"/>
              <a:sym typeface="Times New Roman"/>
            </a:endParaRPr>
          </a:p>
        </p:txBody>
      </p:sp>
      <p:sp>
        <p:nvSpPr>
          <p:cNvPr id="653" name="Google Shape;653;p61"/>
          <p:cNvSpPr/>
          <p:nvPr/>
        </p:nvSpPr>
        <p:spPr>
          <a:xfrm>
            <a:off x="350318" y="4163561"/>
            <a:ext cx="10972800" cy="769441"/>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A computer has 128 MB of memory. Each word in this computer is eight bytes. How many bits are needed to address any single word in memory?</a:t>
            </a:r>
            <a:endParaRPr sz="1800">
              <a:solidFill>
                <a:schemeClr val="dk1"/>
              </a:solidFill>
              <a:latin typeface="Calibri"/>
              <a:ea typeface="Calibri"/>
              <a:cs typeface="Calibri"/>
              <a:sym typeface="Calibri"/>
            </a:endParaRPr>
          </a:p>
        </p:txBody>
      </p:sp>
      <p:sp>
        <p:nvSpPr>
          <p:cNvPr id="654" name="Google Shape;654;p61"/>
          <p:cNvSpPr/>
          <p:nvPr/>
        </p:nvSpPr>
        <p:spPr>
          <a:xfrm>
            <a:off x="307169" y="4875419"/>
            <a:ext cx="10972800" cy="144655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Clr>
                <a:schemeClr val="folHlink"/>
              </a:buClr>
              <a:buSzPts val="2200"/>
              <a:buFont typeface="Times New Roman"/>
              <a:buNone/>
            </a:pPr>
            <a:r>
              <a:rPr b="1" lang="en-US" sz="2200">
                <a:solidFill>
                  <a:schemeClr val="folHlink"/>
                </a:solidFill>
                <a:latin typeface="Times New Roman"/>
                <a:ea typeface="Times New Roman"/>
                <a:cs typeface="Times New Roman"/>
                <a:sym typeface="Times New Roman"/>
              </a:rPr>
              <a:t>Solution</a:t>
            </a:r>
            <a:endParaRPr sz="18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The memory address space is 128 MB, which means 2</a:t>
            </a:r>
            <a:r>
              <a:rPr baseline="30000" lang="en-US" sz="2200">
                <a:solidFill>
                  <a:schemeClr val="dk1"/>
                </a:solidFill>
                <a:latin typeface="Times New Roman"/>
                <a:ea typeface="Times New Roman"/>
                <a:cs typeface="Times New Roman"/>
                <a:sym typeface="Times New Roman"/>
              </a:rPr>
              <a:t>27</a:t>
            </a:r>
            <a:r>
              <a:rPr lang="en-US" sz="2200">
                <a:solidFill>
                  <a:schemeClr val="dk1"/>
                </a:solidFill>
                <a:latin typeface="Times New Roman"/>
                <a:ea typeface="Times New Roman"/>
                <a:cs typeface="Times New Roman"/>
                <a:sym typeface="Times New Roman"/>
              </a:rPr>
              <a:t>. However, each word is eight (2</a:t>
            </a:r>
            <a:r>
              <a:rPr baseline="30000" lang="en-US" sz="2200">
                <a:solidFill>
                  <a:schemeClr val="dk1"/>
                </a:solidFill>
                <a:latin typeface="Times New Roman"/>
                <a:ea typeface="Times New Roman"/>
                <a:cs typeface="Times New Roman"/>
                <a:sym typeface="Times New Roman"/>
              </a:rPr>
              <a:t>3</a:t>
            </a:r>
            <a:r>
              <a:rPr lang="en-US" sz="2200">
                <a:solidFill>
                  <a:schemeClr val="dk1"/>
                </a:solidFill>
                <a:latin typeface="Times New Roman"/>
                <a:ea typeface="Times New Roman"/>
                <a:cs typeface="Times New Roman"/>
                <a:sym typeface="Times New Roman"/>
              </a:rPr>
              <a:t>) bytes, which means that we have 2</a:t>
            </a:r>
            <a:r>
              <a:rPr baseline="30000" lang="en-US" sz="2200">
                <a:solidFill>
                  <a:schemeClr val="dk1"/>
                </a:solidFill>
                <a:latin typeface="Times New Roman"/>
                <a:ea typeface="Times New Roman"/>
                <a:cs typeface="Times New Roman"/>
                <a:sym typeface="Times New Roman"/>
              </a:rPr>
              <a:t>24</a:t>
            </a:r>
            <a:r>
              <a:rPr lang="en-US" sz="2200">
                <a:solidFill>
                  <a:schemeClr val="dk1"/>
                </a:solidFill>
                <a:latin typeface="Times New Roman"/>
                <a:ea typeface="Times New Roman"/>
                <a:cs typeface="Times New Roman"/>
                <a:sym typeface="Times New Roman"/>
              </a:rPr>
              <a:t> words. This means that we need log</a:t>
            </a:r>
            <a:r>
              <a:rPr baseline="-25000" lang="en-US" sz="2200">
                <a:solidFill>
                  <a:schemeClr val="dk1"/>
                </a:solidFill>
                <a:latin typeface="Times New Roman"/>
                <a:ea typeface="Times New Roman"/>
                <a:cs typeface="Times New Roman"/>
                <a:sym typeface="Times New Roman"/>
              </a:rPr>
              <a:t>2</a:t>
            </a:r>
            <a:r>
              <a:rPr lang="en-US" sz="2200">
                <a:solidFill>
                  <a:schemeClr val="dk1"/>
                </a:solidFill>
                <a:latin typeface="Times New Roman"/>
                <a:ea typeface="Times New Roman"/>
                <a:cs typeface="Times New Roman"/>
                <a:sym typeface="Times New Roman"/>
              </a:rPr>
              <a:t> 2</a:t>
            </a:r>
            <a:r>
              <a:rPr baseline="30000" lang="en-US" sz="2200">
                <a:solidFill>
                  <a:schemeClr val="dk1"/>
                </a:solidFill>
                <a:latin typeface="Times New Roman"/>
                <a:ea typeface="Times New Roman"/>
                <a:cs typeface="Times New Roman"/>
                <a:sym typeface="Times New Roman"/>
              </a:rPr>
              <a:t>24</a:t>
            </a:r>
            <a:r>
              <a:rPr lang="en-US" sz="2200">
                <a:solidFill>
                  <a:schemeClr val="dk1"/>
                </a:solidFill>
                <a:latin typeface="Times New Roman"/>
                <a:ea typeface="Times New Roman"/>
                <a:cs typeface="Times New Roman"/>
                <a:sym typeface="Times New Roman"/>
              </a:rPr>
              <a:t>, or </a:t>
            </a:r>
            <a:r>
              <a:rPr b="1" lang="en-US" sz="2200">
                <a:solidFill>
                  <a:schemeClr val="hlink"/>
                </a:solidFill>
                <a:latin typeface="Times New Roman"/>
                <a:ea typeface="Times New Roman"/>
                <a:cs typeface="Times New Roman"/>
                <a:sym typeface="Times New Roman"/>
              </a:rPr>
              <a:t>24 bits</a:t>
            </a:r>
            <a:r>
              <a:rPr lang="en-US" sz="2200">
                <a:solidFill>
                  <a:schemeClr val="dk1"/>
                </a:solidFill>
                <a:latin typeface="Times New Roman"/>
                <a:ea typeface="Times New Roman"/>
                <a:cs typeface="Times New Roman"/>
                <a:sym typeface="Times New Roman"/>
              </a:rPr>
              <a:t>, to address each word.</a:t>
            </a:r>
            <a:endParaRPr sz="1800">
              <a:solidFill>
                <a:schemeClr val="dk1"/>
              </a:solidFill>
              <a:latin typeface="Calibri"/>
              <a:ea typeface="Calibri"/>
              <a:cs typeface="Calibri"/>
              <a:sym typeface="Calibri"/>
            </a:endParaRPr>
          </a:p>
        </p:txBody>
      </p:sp>
      <p:sp>
        <p:nvSpPr>
          <p:cNvPr id="655" name="Google Shape;655;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656" name="Google Shape;656;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657" name="Google Shape;657;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2"/>
          <p:cNvSpPr txBox="1"/>
          <p:nvPr>
            <p:ph type="title"/>
          </p:nvPr>
        </p:nvSpPr>
        <p:spPr>
          <a:xfrm>
            <a:off x="2135560" y="404664"/>
            <a:ext cx="10972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MEMORY OPERATIONS</a:t>
            </a:r>
            <a:endParaRPr b="1">
              <a:latin typeface="Times New Roman"/>
              <a:ea typeface="Times New Roman"/>
              <a:cs typeface="Times New Roman"/>
              <a:sym typeface="Times New Roman"/>
            </a:endParaRPr>
          </a:p>
        </p:txBody>
      </p:sp>
      <p:sp>
        <p:nvSpPr>
          <p:cNvPr id="663" name="Google Shape;663;p62"/>
          <p:cNvSpPr txBox="1"/>
          <p:nvPr>
            <p:ph idx="1" type="body"/>
          </p:nvPr>
        </p:nvSpPr>
        <p:spPr>
          <a:xfrm>
            <a:off x="609600" y="1547664"/>
            <a:ext cx="10972800" cy="4525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Today, </a:t>
            </a:r>
            <a:r>
              <a:rPr b="1" lang="en-US" sz="2400">
                <a:solidFill>
                  <a:schemeClr val="folHlink"/>
                </a:solidFill>
                <a:latin typeface="Times New Roman"/>
                <a:ea typeface="Times New Roman"/>
                <a:cs typeface="Times New Roman"/>
                <a:sym typeface="Times New Roman"/>
              </a:rPr>
              <a:t>general-purpose computers</a:t>
            </a:r>
            <a:r>
              <a:rPr lang="en-US" sz="2400">
                <a:latin typeface="Times New Roman"/>
                <a:ea typeface="Times New Roman"/>
                <a:cs typeface="Times New Roman"/>
                <a:sym typeface="Times New Roman"/>
              </a:rPr>
              <a:t> use a set of instructions called a </a:t>
            </a:r>
            <a:r>
              <a:rPr b="1" lang="en-US" sz="2400">
                <a:solidFill>
                  <a:schemeClr val="folHlink"/>
                </a:solidFill>
                <a:latin typeface="Times New Roman"/>
                <a:ea typeface="Times New Roman"/>
                <a:cs typeface="Times New Roman"/>
                <a:sym typeface="Times New Roman"/>
              </a:rPr>
              <a:t>program</a:t>
            </a:r>
            <a:r>
              <a:rPr lang="en-US" sz="2400">
                <a:latin typeface="Times New Roman"/>
                <a:ea typeface="Times New Roman"/>
                <a:cs typeface="Times New Roman"/>
                <a:sym typeface="Times New Roman"/>
              </a:rPr>
              <a:t> to process data.</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 A computer executes the program to create output data from input data</a:t>
            </a:r>
            <a:endParaRPr/>
          </a:p>
          <a:p>
            <a:pPr indent="-228600" lvl="0" marL="228600" rtl="0" algn="l">
              <a:lnSpc>
                <a:spcPct val="90000"/>
              </a:lnSpc>
              <a:spcBef>
                <a:spcPts val="1000"/>
              </a:spcBef>
              <a:spcAft>
                <a:spcPts val="0"/>
              </a:spcAft>
              <a:buClr>
                <a:schemeClr val="dk1"/>
              </a:buClr>
              <a:buSzPts val="2400"/>
              <a:buFont typeface="Calibri"/>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Both program instructions and data operands are stored in memory</a:t>
            </a:r>
            <a:endParaRPr/>
          </a:p>
          <a:p>
            <a:pPr indent="-228600" lvl="0" marL="228600" rtl="0" algn="l">
              <a:lnSpc>
                <a:spcPct val="90000"/>
              </a:lnSpc>
              <a:spcBef>
                <a:spcPts val="1000"/>
              </a:spcBef>
              <a:spcAft>
                <a:spcPts val="0"/>
              </a:spcAft>
              <a:buClr>
                <a:schemeClr val="dk1"/>
              </a:buClr>
              <a:buSzPts val="2400"/>
              <a:buFont typeface="Calibri"/>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Two basic operations requires in memory access</a:t>
            </a:r>
            <a:endParaRPr/>
          </a:p>
          <a:p>
            <a:pPr indent="-228600" lvl="2" marL="1143000" rtl="0" algn="l">
              <a:lnSpc>
                <a:spcPct val="90000"/>
              </a:lnSpc>
              <a:spcBef>
                <a:spcPts val="500"/>
              </a:spcBef>
              <a:spcAft>
                <a:spcPts val="0"/>
              </a:spcAft>
              <a:buClr>
                <a:schemeClr val="dk1"/>
              </a:buClr>
              <a:buSzPts val="2000"/>
              <a:buChar char="•"/>
            </a:pPr>
            <a:r>
              <a:rPr b="1" lang="en-US">
                <a:latin typeface="Times New Roman"/>
                <a:ea typeface="Times New Roman"/>
                <a:cs typeface="Times New Roman"/>
                <a:sym typeface="Times New Roman"/>
              </a:rPr>
              <a:t>Load operation  (Read or Fetch)</a:t>
            </a:r>
            <a:r>
              <a:rPr lang="en-US">
                <a:latin typeface="Times New Roman"/>
                <a:ea typeface="Times New Roman"/>
                <a:cs typeface="Times New Roman"/>
                <a:sym typeface="Times New Roman"/>
              </a:rPr>
              <a:t>-Contents of specified memory location are read by processor</a:t>
            </a:r>
            <a:endParaRPr/>
          </a:p>
          <a:p>
            <a:pPr indent="-228600" lvl="2" marL="1143000" rtl="0" algn="l">
              <a:lnSpc>
                <a:spcPct val="90000"/>
              </a:lnSpc>
              <a:spcBef>
                <a:spcPts val="500"/>
              </a:spcBef>
              <a:spcAft>
                <a:spcPts val="0"/>
              </a:spcAft>
              <a:buClr>
                <a:schemeClr val="dk1"/>
              </a:buClr>
              <a:buSzPts val="2000"/>
              <a:buChar char="•"/>
            </a:pPr>
            <a:r>
              <a:rPr b="1" lang="en-US">
                <a:latin typeface="Times New Roman"/>
                <a:ea typeface="Times New Roman"/>
                <a:cs typeface="Times New Roman"/>
                <a:sym typeface="Times New Roman"/>
              </a:rPr>
              <a:t>Store operation  (Write)- </a:t>
            </a:r>
            <a:r>
              <a:rPr lang="en-US">
                <a:latin typeface="Times New Roman"/>
                <a:ea typeface="Times New Roman"/>
                <a:cs typeface="Times New Roman"/>
                <a:sym typeface="Times New Roman"/>
              </a:rPr>
              <a:t>Data from the processor is stored in specified memory location</a:t>
            </a:r>
            <a:endParaRPr/>
          </a:p>
        </p:txBody>
      </p:sp>
      <p:sp>
        <p:nvSpPr>
          <p:cNvPr id="664" name="Google Shape;664;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665" name="Google Shape;665;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666" name="Google Shape;666;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838200" y="305661"/>
            <a:ext cx="10515600" cy="639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Palatino Linotype"/>
              <a:buNone/>
            </a:pPr>
            <a:r>
              <a:rPr b="1" i="0" lang="en-US" sz="4000" u="none" cap="none" strike="noStrike">
                <a:solidFill>
                  <a:schemeClr val="dk1"/>
                </a:solidFill>
                <a:latin typeface="Palatino Linotype"/>
                <a:ea typeface="Palatino Linotype"/>
                <a:cs typeface="Palatino Linotype"/>
                <a:sym typeface="Palatino Linotype"/>
              </a:rPr>
              <a:t>Computer Types – contd.</a:t>
            </a:r>
            <a:endParaRPr/>
          </a:p>
        </p:txBody>
      </p:sp>
      <p:sp>
        <p:nvSpPr>
          <p:cNvPr id="134" name="Google Shape;134;p18"/>
          <p:cNvSpPr txBox="1"/>
          <p:nvPr>
            <p:ph idx="1" type="body"/>
          </p:nvPr>
        </p:nvSpPr>
        <p:spPr>
          <a:xfrm>
            <a:off x="838200" y="1133934"/>
            <a:ext cx="10515600"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fontScale="92500"/>
          </a:bodyPr>
          <a:lstStyle/>
          <a:p>
            <a:pPr indent="0" lvl="0" marL="0" marR="0" rtl="0" algn="just">
              <a:lnSpc>
                <a:spcPct val="150000"/>
              </a:lnSpc>
              <a:spcBef>
                <a:spcPts val="0"/>
              </a:spcBef>
              <a:spcAft>
                <a:spcPts val="0"/>
              </a:spcAft>
              <a:buClr>
                <a:schemeClr val="dk1"/>
              </a:buClr>
              <a:buSzPct val="100000"/>
              <a:buFont typeface="Arial"/>
              <a:buNone/>
            </a:pPr>
            <a:r>
              <a:rPr b="1" i="0" lang="en-US" sz="2400" u="none" cap="none" strike="noStrike">
                <a:solidFill>
                  <a:schemeClr val="dk1"/>
                </a:solidFill>
                <a:latin typeface="Palatino Linotype"/>
                <a:ea typeface="Palatino Linotype"/>
                <a:cs typeface="Palatino Linotype"/>
                <a:sym typeface="Palatino Linotype"/>
              </a:rPr>
              <a:t>Micro Computer: </a:t>
            </a:r>
            <a:r>
              <a:rPr b="0" i="0" lang="en-US" sz="2400" u="none" cap="none" strike="noStrike">
                <a:solidFill>
                  <a:schemeClr val="dk1"/>
                </a:solidFill>
                <a:latin typeface="Palatino Linotype"/>
                <a:ea typeface="Palatino Linotype"/>
                <a:cs typeface="Palatino Linotype"/>
                <a:sym typeface="Palatino Linotype"/>
              </a:rPr>
              <a:t>A personal computer; designed to meet the computer needs  of  an  individual. Provides access to a wide variety of computing applications, such as word processing, photo editing, e-mail, and internet. </a:t>
            </a:r>
            <a:endParaRPr/>
          </a:p>
          <a:p>
            <a:pPr indent="0" lvl="0" marL="0" marR="0" rtl="0" algn="just">
              <a:lnSpc>
                <a:spcPct val="150000"/>
              </a:lnSpc>
              <a:spcBef>
                <a:spcPts val="1000"/>
              </a:spcBef>
              <a:spcAft>
                <a:spcPts val="0"/>
              </a:spcAft>
              <a:buClr>
                <a:schemeClr val="dk1"/>
              </a:buClr>
              <a:buSzPct val="100000"/>
              <a:buFont typeface="Arial"/>
              <a:buNone/>
            </a:pPr>
            <a:r>
              <a:rPr b="1" i="0" lang="en-US" sz="2400" u="none" cap="none" strike="noStrike">
                <a:solidFill>
                  <a:schemeClr val="dk1"/>
                </a:solidFill>
                <a:latin typeface="Palatino Linotype"/>
                <a:ea typeface="Palatino Linotype"/>
                <a:cs typeface="Palatino Linotype"/>
                <a:sym typeface="Palatino Linotype"/>
              </a:rPr>
              <a:t>Laptop Computer: </a:t>
            </a:r>
            <a:r>
              <a:rPr b="0" i="0" lang="en-US" sz="2400" u="none" cap="none" strike="noStrike">
                <a:solidFill>
                  <a:schemeClr val="dk1"/>
                </a:solidFill>
                <a:latin typeface="Palatino Linotype"/>
                <a:ea typeface="Palatino Linotype"/>
                <a:cs typeface="Palatino Linotype"/>
                <a:sym typeface="Palatino Linotype"/>
              </a:rPr>
              <a:t>A portable, compact computer that can run on power supply or a battery unit. All components are integrated as one compact unit. It is generally more expensive than a comparable desktop. It is also called a Notebook. </a:t>
            </a:r>
            <a:endParaRPr/>
          </a:p>
          <a:p>
            <a:pPr indent="0" lvl="0" marL="0" marR="0" rtl="0" algn="just">
              <a:lnSpc>
                <a:spcPct val="150000"/>
              </a:lnSpc>
              <a:spcBef>
                <a:spcPts val="1000"/>
              </a:spcBef>
              <a:spcAft>
                <a:spcPts val="0"/>
              </a:spcAft>
              <a:buClr>
                <a:schemeClr val="dk1"/>
              </a:buClr>
              <a:buSzPct val="100000"/>
              <a:buFont typeface="Arial"/>
              <a:buNone/>
            </a:pPr>
            <a:r>
              <a:rPr b="1" i="0" lang="en-US" sz="2400" u="none" cap="none" strike="noStrike">
                <a:solidFill>
                  <a:schemeClr val="dk1"/>
                </a:solidFill>
                <a:latin typeface="Palatino Linotype"/>
                <a:ea typeface="Palatino Linotype"/>
                <a:cs typeface="Palatino Linotype"/>
                <a:sym typeface="Palatino Linotype"/>
              </a:rPr>
              <a:t>Work Station: </a:t>
            </a:r>
            <a:r>
              <a:rPr b="0" i="0" lang="en-US" sz="2400" u="none" cap="none" strike="noStrike">
                <a:solidFill>
                  <a:schemeClr val="dk1"/>
                </a:solidFill>
                <a:latin typeface="Palatino Linotype"/>
                <a:ea typeface="Palatino Linotype"/>
                <a:cs typeface="Palatino Linotype"/>
                <a:sym typeface="Palatino Linotype"/>
              </a:rPr>
              <a:t>Powerful desktop computer designed for specialized tasks. Generally used for tasks that requires a lot of processing speed. Can also be an ordinary personal computer attached to a LAN (local area network). </a:t>
            </a:r>
            <a:endParaRPr b="0" i="0" sz="2400" u="none" cap="none" strike="noStrike">
              <a:solidFill>
                <a:schemeClr val="dk1"/>
              </a:solidFill>
              <a:latin typeface="Palatino Linotype"/>
              <a:ea typeface="Palatino Linotype"/>
              <a:cs typeface="Palatino Linotype"/>
              <a:sym typeface="Palatino Linotype"/>
            </a:endParaRPr>
          </a:p>
        </p:txBody>
      </p:sp>
      <p:sp>
        <p:nvSpPr>
          <p:cNvPr id="135" name="Google Shape;13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36" name="Google Shape;13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37" name="Google Shape;13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3"/>
          <p:cNvSpPr txBox="1"/>
          <p:nvPr>
            <p:ph type="title"/>
          </p:nvPr>
        </p:nvSpPr>
        <p:spPr>
          <a:xfrm>
            <a:off x="609600" y="990600"/>
            <a:ext cx="10972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Assignment of Byte Address</a:t>
            </a:r>
            <a:endParaRPr>
              <a:latin typeface="Times New Roman"/>
              <a:ea typeface="Times New Roman"/>
              <a:cs typeface="Times New Roman"/>
              <a:sym typeface="Times New Roman"/>
            </a:endParaRPr>
          </a:p>
        </p:txBody>
      </p:sp>
      <p:sp>
        <p:nvSpPr>
          <p:cNvPr id="672" name="Google Shape;672;p63"/>
          <p:cNvSpPr txBox="1"/>
          <p:nvPr>
            <p:ph idx="1" type="body"/>
          </p:nvPr>
        </p:nvSpPr>
        <p:spPr>
          <a:xfrm>
            <a:off x="609600" y="2316163"/>
            <a:ext cx="10972800" cy="452596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lang="en-US">
                <a:latin typeface="Times New Roman"/>
                <a:ea typeface="Times New Roman"/>
                <a:cs typeface="Times New Roman"/>
                <a:sym typeface="Times New Roman"/>
              </a:rPr>
              <a:t>Big</a:t>
            </a:r>
            <a:r>
              <a:rPr lang="en-US">
                <a:latin typeface="Times New Roman"/>
                <a:ea typeface="Times New Roman"/>
                <a:cs typeface="Times New Roman"/>
                <a:sym typeface="Times New Roman"/>
              </a:rPr>
              <a:t>-</a:t>
            </a:r>
            <a:r>
              <a:rPr b="1" lang="en-US">
                <a:latin typeface="Times New Roman"/>
                <a:ea typeface="Times New Roman"/>
                <a:cs typeface="Times New Roman"/>
                <a:sym typeface="Times New Roman"/>
              </a:rPr>
              <a:t>endian</a:t>
            </a:r>
            <a:r>
              <a:rPr lang="en-US">
                <a:latin typeface="Times New Roman"/>
                <a:ea typeface="Times New Roman"/>
                <a:cs typeface="Times New Roman"/>
                <a:sym typeface="Times New Roman"/>
              </a:rPr>
              <a:t> and </a:t>
            </a:r>
            <a:r>
              <a:rPr b="1" lang="en-US">
                <a:latin typeface="Times New Roman"/>
                <a:ea typeface="Times New Roman"/>
                <a:cs typeface="Times New Roman"/>
                <a:sym typeface="Times New Roman"/>
              </a:rPr>
              <a:t>little</a:t>
            </a:r>
            <a:r>
              <a:rPr lang="en-US">
                <a:latin typeface="Times New Roman"/>
                <a:ea typeface="Times New Roman"/>
                <a:cs typeface="Times New Roman"/>
                <a:sym typeface="Times New Roman"/>
              </a:rPr>
              <a:t>-</a:t>
            </a:r>
            <a:r>
              <a:rPr b="1" lang="en-US">
                <a:latin typeface="Times New Roman"/>
                <a:ea typeface="Times New Roman"/>
                <a:cs typeface="Times New Roman"/>
                <a:sym typeface="Times New Roman"/>
              </a:rPr>
              <a:t>endian</a:t>
            </a:r>
            <a:r>
              <a:rPr lang="en-US">
                <a:latin typeface="Times New Roman"/>
                <a:ea typeface="Times New Roman"/>
                <a:cs typeface="Times New Roman"/>
                <a:sym typeface="Times New Roman"/>
              </a:rPr>
              <a:t> are terms that describe the order in which a sequence of bytes are stored in computer </a:t>
            </a:r>
            <a:r>
              <a:rPr b="1" lang="en-US">
                <a:latin typeface="Times New Roman"/>
                <a:ea typeface="Times New Roman"/>
                <a:cs typeface="Times New Roman"/>
                <a:sym typeface="Times New Roman"/>
              </a:rPr>
              <a:t>memory</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b="1" lang="en-US">
                <a:latin typeface="Times New Roman"/>
                <a:ea typeface="Times New Roman"/>
                <a:cs typeface="Times New Roman"/>
                <a:sym typeface="Times New Roman"/>
              </a:rPr>
              <a:t>Big</a:t>
            </a:r>
            <a:r>
              <a:rPr lang="en-US">
                <a:latin typeface="Times New Roman"/>
                <a:ea typeface="Times New Roman"/>
                <a:cs typeface="Times New Roman"/>
                <a:sym typeface="Times New Roman"/>
              </a:rPr>
              <a:t>-</a:t>
            </a:r>
            <a:r>
              <a:rPr b="1" lang="en-US">
                <a:latin typeface="Times New Roman"/>
                <a:ea typeface="Times New Roman"/>
                <a:cs typeface="Times New Roman"/>
                <a:sym typeface="Times New Roman"/>
              </a:rPr>
              <a:t>endian</a:t>
            </a:r>
            <a:r>
              <a:rPr lang="en-US">
                <a:latin typeface="Times New Roman"/>
                <a:ea typeface="Times New Roman"/>
                <a:cs typeface="Times New Roman"/>
                <a:sym typeface="Times New Roman"/>
              </a:rPr>
              <a:t> is an order in which the "</a:t>
            </a:r>
            <a:r>
              <a:rPr b="1" lang="en-US">
                <a:latin typeface="Times New Roman"/>
                <a:ea typeface="Times New Roman"/>
                <a:cs typeface="Times New Roman"/>
                <a:sym typeface="Times New Roman"/>
              </a:rPr>
              <a:t>big</a:t>
            </a:r>
            <a:r>
              <a:rPr lang="en-US">
                <a:latin typeface="Times New Roman"/>
                <a:ea typeface="Times New Roman"/>
                <a:cs typeface="Times New Roman"/>
                <a:sym typeface="Times New Roman"/>
              </a:rPr>
              <a:t>end" (most significant value in the sequence) is stored first (at the lowest storage address).</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b="1" lang="en-US">
                <a:latin typeface="Times New Roman"/>
                <a:ea typeface="Times New Roman"/>
                <a:cs typeface="Times New Roman"/>
                <a:sym typeface="Times New Roman"/>
              </a:rPr>
              <a:t>Little</a:t>
            </a:r>
            <a:r>
              <a:rPr lang="en-US">
                <a:latin typeface="Times New Roman"/>
                <a:ea typeface="Times New Roman"/>
                <a:cs typeface="Times New Roman"/>
                <a:sym typeface="Times New Roman"/>
              </a:rPr>
              <a:t>-</a:t>
            </a:r>
            <a:r>
              <a:rPr b="1" lang="en-US">
                <a:latin typeface="Times New Roman"/>
                <a:ea typeface="Times New Roman"/>
                <a:cs typeface="Times New Roman"/>
                <a:sym typeface="Times New Roman"/>
              </a:rPr>
              <a:t>endian</a:t>
            </a:r>
            <a:r>
              <a:rPr lang="en-US">
                <a:latin typeface="Times New Roman"/>
                <a:ea typeface="Times New Roman"/>
                <a:cs typeface="Times New Roman"/>
                <a:sym typeface="Times New Roman"/>
              </a:rPr>
              <a:t> is an order in which the “</a:t>
            </a:r>
            <a:r>
              <a:rPr b="1" lang="en-US">
                <a:latin typeface="Times New Roman"/>
                <a:ea typeface="Times New Roman"/>
                <a:cs typeface="Times New Roman"/>
                <a:sym typeface="Times New Roman"/>
              </a:rPr>
              <a:t>Little </a:t>
            </a:r>
            <a:r>
              <a:rPr lang="en-US">
                <a:latin typeface="Times New Roman"/>
                <a:ea typeface="Times New Roman"/>
                <a:cs typeface="Times New Roman"/>
                <a:sym typeface="Times New Roman"/>
              </a:rPr>
              <a:t>end" (least significant value in the sequence) is stored first (at the lowest storage address).</a:t>
            </a:r>
            <a:endParaRPr>
              <a:latin typeface="Times New Roman"/>
              <a:ea typeface="Times New Roman"/>
              <a:cs typeface="Times New Roman"/>
              <a:sym typeface="Times New Roman"/>
            </a:endParaRPr>
          </a:p>
        </p:txBody>
      </p:sp>
      <p:sp>
        <p:nvSpPr>
          <p:cNvPr id="673" name="Google Shape;673;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674" name="Google Shape;674;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675" name="Google Shape;675;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64"/>
          <p:cNvPicPr preferRelativeResize="0"/>
          <p:nvPr/>
        </p:nvPicPr>
        <p:blipFill rotWithShape="1">
          <a:blip r:embed="rId3">
            <a:alphaModFix/>
          </a:blip>
          <a:srcRect b="0" l="0" r="0" t="0"/>
          <a:stretch/>
        </p:blipFill>
        <p:spPr>
          <a:xfrm>
            <a:off x="1524000" y="1819275"/>
            <a:ext cx="9144000" cy="3219450"/>
          </a:xfrm>
          <a:prstGeom prst="rect">
            <a:avLst/>
          </a:prstGeom>
          <a:noFill/>
          <a:ln>
            <a:noFill/>
          </a:ln>
        </p:spPr>
      </p:pic>
      <p:sp>
        <p:nvSpPr>
          <p:cNvPr id="681" name="Google Shape;68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682" name="Google Shape;682;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683" name="Google Shape;683;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5"/>
          <p:cNvSpPr txBox="1"/>
          <p:nvPr>
            <p:ph type="title"/>
          </p:nvPr>
        </p:nvSpPr>
        <p:spPr>
          <a:xfrm>
            <a:off x="609600" y="685800"/>
            <a:ext cx="10972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Assignment of byte addresses</a:t>
            </a:r>
            <a:endParaRPr>
              <a:latin typeface="Times New Roman"/>
              <a:ea typeface="Times New Roman"/>
              <a:cs typeface="Times New Roman"/>
              <a:sym typeface="Times New Roman"/>
            </a:endParaRPr>
          </a:p>
        </p:txBody>
      </p:sp>
      <p:sp>
        <p:nvSpPr>
          <p:cNvPr id="689" name="Google Shape;689;p65"/>
          <p:cNvSpPr txBox="1"/>
          <p:nvPr>
            <p:ph idx="1" type="body"/>
          </p:nvPr>
        </p:nvSpPr>
        <p:spPr>
          <a:xfrm>
            <a:off x="406400" y="2011363"/>
            <a:ext cx="11785600" cy="452596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80000"/>
              </a:lnSpc>
              <a:spcBef>
                <a:spcPts val="0"/>
              </a:spcBef>
              <a:spcAft>
                <a:spcPts val="0"/>
              </a:spcAft>
              <a:buClr>
                <a:schemeClr val="dk1"/>
              </a:buClr>
              <a:buSzPct val="100000"/>
              <a:buChar char="•"/>
            </a:pPr>
            <a:r>
              <a:rPr lang="en-US" sz="2000"/>
              <a:t> </a:t>
            </a:r>
            <a:r>
              <a:rPr lang="en-US" sz="2800">
                <a:latin typeface="Times New Roman"/>
                <a:ea typeface="Times New Roman"/>
                <a:cs typeface="Times New Roman"/>
                <a:sym typeface="Times New Roman"/>
              </a:rPr>
              <a:t>Little Endian (e.g., in DEC, Intel)</a:t>
            </a:r>
            <a:endParaRPr>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ct val="100000"/>
              <a:buFont typeface="Calibri"/>
              <a:buNone/>
            </a:pPr>
            <a:r>
              <a:rPr lang="en-US" sz="2800">
                <a:latin typeface="Times New Roman"/>
                <a:ea typeface="Times New Roman"/>
                <a:cs typeface="Times New Roman"/>
                <a:sym typeface="Times New Roman"/>
              </a:rPr>
              <a:t>	» low order byte stored at lowest address</a:t>
            </a:r>
            <a:endParaRPr>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ct val="100000"/>
              <a:buFont typeface="Calibri"/>
              <a:buNone/>
            </a:pPr>
            <a:r>
              <a:rPr lang="en-US" sz="2800">
                <a:latin typeface="Times New Roman"/>
                <a:ea typeface="Times New Roman"/>
                <a:cs typeface="Times New Roman"/>
                <a:sym typeface="Times New Roman"/>
              </a:rPr>
              <a:t>	» byte0 byte1 byte2 byte3</a:t>
            </a:r>
            <a:endParaRPr>
              <a:latin typeface="Times New Roman"/>
              <a:ea typeface="Times New Roman"/>
              <a:cs typeface="Times New Roman"/>
              <a:sym typeface="Times New Roman"/>
            </a:endParaRPr>
          </a:p>
          <a:p>
            <a:pPr indent="-64135" lvl="0" marL="228600" rtl="0" algn="l">
              <a:lnSpc>
                <a:spcPct val="80000"/>
              </a:lnSpc>
              <a:spcBef>
                <a:spcPts val="1000"/>
              </a:spcBef>
              <a:spcAft>
                <a:spcPts val="0"/>
              </a:spcAft>
              <a:buClr>
                <a:schemeClr val="dk1"/>
              </a:buClr>
              <a:buSzPct val="100000"/>
              <a:buNone/>
            </a:pPr>
            <a:r>
              <a:t/>
            </a:r>
            <a:endParaRPr sz="28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ct val="100000"/>
              <a:buChar char="•"/>
            </a:pPr>
            <a:r>
              <a:rPr lang="en-US" sz="2800">
                <a:latin typeface="Times New Roman"/>
                <a:ea typeface="Times New Roman"/>
                <a:cs typeface="Times New Roman"/>
                <a:sym typeface="Times New Roman"/>
              </a:rPr>
              <a:t>Eg: 46,78,96,54 (32 bit data)</a:t>
            </a:r>
            <a:endParaRPr>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ct val="100000"/>
              <a:buChar char="•"/>
            </a:pPr>
            <a:r>
              <a:rPr lang="en-US" sz="2000">
                <a:latin typeface="Times New Roman"/>
                <a:ea typeface="Times New Roman"/>
                <a:cs typeface="Times New Roman"/>
                <a:sym typeface="Times New Roman"/>
              </a:rPr>
              <a:t>H BYTE		L BYTE</a:t>
            </a:r>
            <a:endParaRPr>
              <a:latin typeface="Times New Roman"/>
              <a:ea typeface="Times New Roman"/>
              <a:cs typeface="Times New Roman"/>
              <a:sym typeface="Times New Roman"/>
            </a:endParaRPr>
          </a:p>
          <a:p>
            <a:pPr indent="-111125" lvl="0" marL="228600" rtl="0" algn="l">
              <a:lnSpc>
                <a:spcPct val="80000"/>
              </a:lnSpc>
              <a:spcBef>
                <a:spcPts val="1000"/>
              </a:spcBef>
              <a:spcAft>
                <a:spcPts val="0"/>
              </a:spcAft>
              <a:buClr>
                <a:schemeClr val="dk1"/>
              </a:buClr>
              <a:buSzPct val="100000"/>
              <a:buNone/>
            </a:pPr>
            <a:r>
              <a:t/>
            </a:r>
            <a:endParaRPr sz="20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ct val="100000"/>
              <a:buChar char="•"/>
            </a:pPr>
            <a:r>
              <a:rPr lang="en-US" sz="2000">
                <a:latin typeface="Times New Roman"/>
                <a:ea typeface="Times New Roman"/>
                <a:cs typeface="Times New Roman"/>
                <a:sym typeface="Times New Roman"/>
              </a:rPr>
              <a:t>8000</a:t>
            </a:r>
            <a:endParaRPr>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ct val="100000"/>
              <a:buChar char="•"/>
            </a:pPr>
            <a:r>
              <a:rPr lang="en-US" sz="2000">
                <a:latin typeface="Times New Roman"/>
                <a:ea typeface="Times New Roman"/>
                <a:cs typeface="Times New Roman"/>
                <a:sym typeface="Times New Roman"/>
              </a:rPr>
              <a:t>8001	</a:t>
            </a:r>
            <a:endParaRPr>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ct val="100000"/>
              <a:buChar char="•"/>
            </a:pPr>
            <a:r>
              <a:rPr lang="en-US" sz="2000">
                <a:latin typeface="Times New Roman"/>
                <a:ea typeface="Times New Roman"/>
                <a:cs typeface="Times New Roman"/>
                <a:sym typeface="Times New Roman"/>
              </a:rPr>
              <a:t>8002</a:t>
            </a:r>
            <a:endParaRPr>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ct val="100000"/>
              <a:buChar char="•"/>
            </a:pPr>
            <a:r>
              <a:rPr lang="en-US" sz="2000">
                <a:latin typeface="Times New Roman"/>
                <a:ea typeface="Times New Roman"/>
                <a:cs typeface="Times New Roman"/>
                <a:sym typeface="Times New Roman"/>
              </a:rPr>
              <a:t>8003</a:t>
            </a:r>
            <a:endParaRPr sz="20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ct val="100000"/>
              <a:buChar char="•"/>
            </a:pPr>
            <a:r>
              <a:rPr lang="en-US" sz="2000">
                <a:latin typeface="Times New Roman"/>
                <a:ea typeface="Times New Roman"/>
                <a:cs typeface="Times New Roman"/>
                <a:sym typeface="Times New Roman"/>
              </a:rPr>
              <a:t>8004</a:t>
            </a:r>
            <a:br>
              <a:rPr lang="en-US" sz="2000"/>
            </a:br>
            <a:endParaRPr sz="2000"/>
          </a:p>
          <a:p>
            <a:pPr indent="-228600" lvl="0" marL="228600" rtl="0" algn="l">
              <a:lnSpc>
                <a:spcPct val="80000"/>
              </a:lnSpc>
              <a:spcBef>
                <a:spcPts val="1000"/>
              </a:spcBef>
              <a:spcAft>
                <a:spcPts val="0"/>
              </a:spcAft>
              <a:buClr>
                <a:schemeClr val="dk1"/>
              </a:buClr>
              <a:buSzPct val="100000"/>
              <a:buFont typeface="Calibri"/>
              <a:buNone/>
            </a:pPr>
            <a:r>
              <a:t/>
            </a:r>
            <a:endParaRPr sz="2000"/>
          </a:p>
        </p:txBody>
      </p:sp>
      <p:graphicFrame>
        <p:nvGraphicFramePr>
          <p:cNvPr id="690" name="Google Shape;690;p65"/>
          <p:cNvGraphicFramePr/>
          <p:nvPr/>
        </p:nvGraphicFramePr>
        <p:xfrm>
          <a:off x="4165600" y="4297362"/>
          <a:ext cx="3000000" cy="3000000"/>
        </p:xfrm>
        <a:graphic>
          <a:graphicData uri="http://schemas.openxmlformats.org/drawingml/2006/table">
            <a:tbl>
              <a:tblPr>
                <a:noFill/>
                <a:tableStyleId>{F0D5522F-2F3A-486E-AB3A-618C38F1D610}</a:tableStyleId>
              </a:tblPr>
              <a:tblGrid>
                <a:gridCol w="914400"/>
              </a:tblGrid>
              <a:tr h="18097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54</a:t>
                      </a:r>
                      <a:endParaRPr sz="1800" u="none" cap="none" strike="noStrike"/>
                    </a:p>
                  </a:txBody>
                  <a:tcPr marT="45725" marB="45725" marR="121925" marL="1219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96</a:t>
                      </a:r>
                      <a:endParaRPr sz="1800" u="none" cap="none" strike="noStrike"/>
                    </a:p>
                  </a:txBody>
                  <a:tcPr marT="45725" marB="45725" marR="121925" marL="1219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78</a:t>
                      </a:r>
                      <a:endParaRPr sz="1800" u="none" cap="none" strike="noStrike"/>
                    </a:p>
                  </a:txBody>
                  <a:tcPr marT="45725" marB="45725" marR="121925" marL="1219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46</a:t>
                      </a:r>
                      <a:endParaRPr sz="1800" u="none" cap="none" strike="noStrike"/>
                    </a:p>
                  </a:txBody>
                  <a:tcPr marT="45725" marB="45725" marR="121925" marL="1219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8300">
                <a:tc>
                  <a:txBody>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a:t>
                      </a:r>
                      <a:endParaRPr sz="1800" u="none" cap="none" strike="noStrike"/>
                    </a:p>
                  </a:txBody>
                  <a:tcPr marT="45725" marB="45725" marR="121925" marL="1219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cxnSp>
        <p:nvCxnSpPr>
          <p:cNvPr id="691" name="Google Shape;691;p65"/>
          <p:cNvCxnSpPr/>
          <p:nvPr/>
        </p:nvCxnSpPr>
        <p:spPr>
          <a:xfrm rot="10800000">
            <a:off x="2336800" y="4297362"/>
            <a:ext cx="1625600" cy="0"/>
          </a:xfrm>
          <a:prstGeom prst="straightConnector1">
            <a:avLst/>
          </a:prstGeom>
          <a:noFill/>
          <a:ln cap="flat" cmpd="sng" w="9525">
            <a:solidFill>
              <a:schemeClr val="dk1"/>
            </a:solidFill>
            <a:prstDash val="solid"/>
            <a:round/>
            <a:headEnd len="sm" w="sm" type="none"/>
            <a:tailEnd len="med" w="med" type="triangle"/>
          </a:ln>
        </p:spPr>
      </p:cxnSp>
      <p:sp>
        <p:nvSpPr>
          <p:cNvPr id="692" name="Google Shape;692;p65"/>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693" name="Google Shape;693;p65"/>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88888"/>
              </a:buClr>
              <a:buSzPts val="1400"/>
              <a:buFont typeface="Calibri"/>
              <a:buNone/>
            </a:pPr>
            <a:r>
              <a:rPr lang="en-US"/>
              <a:t>01-08-2023</a:t>
            </a:r>
            <a:endParaRPr/>
          </a:p>
        </p:txBody>
      </p:sp>
      <p:sp>
        <p:nvSpPr>
          <p:cNvPr id="694" name="Google Shape;694;p65"/>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888888"/>
              </a:buClr>
              <a:buSzPts val="1400"/>
              <a:buFont typeface="Calibri"/>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0" st="0"/>
                                            </p:txEl>
                                          </p:spTgt>
                                        </p:tgtEl>
                                        <p:attrNameLst>
                                          <p:attrName>style.visibility</p:attrName>
                                        </p:attrNameLst>
                                      </p:cBhvr>
                                      <p:to>
                                        <p:strVal val="visible"/>
                                      </p:to>
                                    </p:set>
                                    <p:animEffect filter="fade" transition="in">
                                      <p:cBhvr>
                                        <p:cTn dur="500"/>
                                        <p:tgtEl>
                                          <p:spTgt spid="6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1" st="1"/>
                                            </p:txEl>
                                          </p:spTgt>
                                        </p:tgtEl>
                                        <p:attrNameLst>
                                          <p:attrName>style.visibility</p:attrName>
                                        </p:attrNameLst>
                                      </p:cBhvr>
                                      <p:to>
                                        <p:strVal val="visible"/>
                                      </p:to>
                                    </p:set>
                                    <p:animEffect filter="fade" transition="in">
                                      <p:cBhvr>
                                        <p:cTn dur="500"/>
                                        <p:tgtEl>
                                          <p:spTgt spid="6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2" st="2"/>
                                            </p:txEl>
                                          </p:spTgt>
                                        </p:tgtEl>
                                        <p:attrNameLst>
                                          <p:attrName>style.visibility</p:attrName>
                                        </p:attrNameLst>
                                      </p:cBhvr>
                                      <p:to>
                                        <p:strVal val="visible"/>
                                      </p:to>
                                    </p:set>
                                    <p:animEffect filter="fade" transition="in">
                                      <p:cBhvr>
                                        <p:cTn dur="500"/>
                                        <p:tgtEl>
                                          <p:spTgt spid="6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3" st="3"/>
                                            </p:txEl>
                                          </p:spTgt>
                                        </p:tgtEl>
                                        <p:attrNameLst>
                                          <p:attrName>style.visibility</p:attrName>
                                        </p:attrNameLst>
                                      </p:cBhvr>
                                      <p:to>
                                        <p:strVal val="visible"/>
                                      </p:to>
                                    </p:set>
                                    <p:animEffect filter="fade" transition="in">
                                      <p:cBhvr>
                                        <p:cTn dur="500"/>
                                        <p:tgtEl>
                                          <p:spTgt spid="6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4" st="4"/>
                                            </p:txEl>
                                          </p:spTgt>
                                        </p:tgtEl>
                                        <p:attrNameLst>
                                          <p:attrName>style.visibility</p:attrName>
                                        </p:attrNameLst>
                                      </p:cBhvr>
                                      <p:to>
                                        <p:strVal val="visible"/>
                                      </p:to>
                                    </p:set>
                                    <p:animEffect filter="fade" transition="in">
                                      <p:cBhvr>
                                        <p:cTn dur="500"/>
                                        <p:tgtEl>
                                          <p:spTgt spid="6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5" st="5"/>
                                            </p:txEl>
                                          </p:spTgt>
                                        </p:tgtEl>
                                        <p:attrNameLst>
                                          <p:attrName>style.visibility</p:attrName>
                                        </p:attrNameLst>
                                      </p:cBhvr>
                                      <p:to>
                                        <p:strVal val="visible"/>
                                      </p:to>
                                    </p:set>
                                    <p:animEffect filter="fade" transition="in">
                                      <p:cBhvr>
                                        <p:cTn dur="500"/>
                                        <p:tgtEl>
                                          <p:spTgt spid="6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6" st="6"/>
                                            </p:txEl>
                                          </p:spTgt>
                                        </p:tgtEl>
                                        <p:attrNameLst>
                                          <p:attrName>style.visibility</p:attrName>
                                        </p:attrNameLst>
                                      </p:cBhvr>
                                      <p:to>
                                        <p:strVal val="visible"/>
                                      </p:to>
                                    </p:set>
                                    <p:animEffect filter="fade" transition="in">
                                      <p:cBhvr>
                                        <p:cTn dur="500"/>
                                        <p:tgtEl>
                                          <p:spTgt spid="6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7" st="7"/>
                                            </p:txEl>
                                          </p:spTgt>
                                        </p:tgtEl>
                                        <p:attrNameLst>
                                          <p:attrName>style.visibility</p:attrName>
                                        </p:attrNameLst>
                                      </p:cBhvr>
                                      <p:to>
                                        <p:strVal val="visible"/>
                                      </p:to>
                                    </p:set>
                                    <p:animEffect filter="fade" transition="in">
                                      <p:cBhvr>
                                        <p:cTn dur="500"/>
                                        <p:tgtEl>
                                          <p:spTgt spid="68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8" st="8"/>
                                            </p:txEl>
                                          </p:spTgt>
                                        </p:tgtEl>
                                        <p:attrNameLst>
                                          <p:attrName>style.visibility</p:attrName>
                                        </p:attrNameLst>
                                      </p:cBhvr>
                                      <p:to>
                                        <p:strVal val="visible"/>
                                      </p:to>
                                    </p:set>
                                    <p:animEffect filter="fade" transition="in">
                                      <p:cBhvr>
                                        <p:cTn dur="500"/>
                                        <p:tgtEl>
                                          <p:spTgt spid="68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9" st="9"/>
                                            </p:txEl>
                                          </p:spTgt>
                                        </p:tgtEl>
                                        <p:attrNameLst>
                                          <p:attrName>style.visibility</p:attrName>
                                        </p:attrNameLst>
                                      </p:cBhvr>
                                      <p:to>
                                        <p:strVal val="visible"/>
                                      </p:to>
                                    </p:set>
                                    <p:animEffect filter="fade" transition="in">
                                      <p:cBhvr>
                                        <p:cTn dur="500"/>
                                        <p:tgtEl>
                                          <p:spTgt spid="68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10" st="10"/>
                                            </p:txEl>
                                          </p:spTgt>
                                        </p:tgtEl>
                                        <p:attrNameLst>
                                          <p:attrName>style.visibility</p:attrName>
                                        </p:attrNameLst>
                                      </p:cBhvr>
                                      <p:to>
                                        <p:strVal val="visible"/>
                                      </p:to>
                                    </p:set>
                                    <p:animEffect filter="fade" transition="in">
                                      <p:cBhvr>
                                        <p:cTn dur="500"/>
                                        <p:tgtEl>
                                          <p:spTgt spid="68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11" st="11"/>
                                            </p:txEl>
                                          </p:spTgt>
                                        </p:tgtEl>
                                        <p:attrNameLst>
                                          <p:attrName>style.visibility</p:attrName>
                                        </p:attrNameLst>
                                      </p:cBhvr>
                                      <p:to>
                                        <p:strVal val="visible"/>
                                      </p:to>
                                    </p:set>
                                    <p:animEffect filter="fade" transition="in">
                                      <p:cBhvr>
                                        <p:cTn dur="500"/>
                                        <p:tgtEl>
                                          <p:spTgt spid="68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xEl>
                                              <p:pRg end="12" st="12"/>
                                            </p:txEl>
                                          </p:spTgt>
                                        </p:tgtEl>
                                        <p:attrNameLst>
                                          <p:attrName>style.visibility</p:attrName>
                                        </p:attrNameLst>
                                      </p:cBhvr>
                                      <p:to>
                                        <p:strVal val="visible"/>
                                      </p:to>
                                    </p:set>
                                    <p:animEffect filter="fade" transition="in">
                                      <p:cBhvr>
                                        <p:cTn dur="500"/>
                                        <p:tgtEl>
                                          <p:spTgt spid="68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500"/>
                                        <p:tgtEl>
                                          <p:spTgt spid="6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6"/>
          <p:cNvSpPr txBox="1"/>
          <p:nvPr>
            <p:ph type="title"/>
          </p:nvPr>
        </p:nvSpPr>
        <p:spPr>
          <a:xfrm>
            <a:off x="609600" y="777875"/>
            <a:ext cx="109728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Big Endian</a:t>
            </a:r>
            <a:endParaRPr>
              <a:latin typeface="Times New Roman"/>
              <a:ea typeface="Times New Roman"/>
              <a:cs typeface="Times New Roman"/>
              <a:sym typeface="Times New Roman"/>
            </a:endParaRPr>
          </a:p>
        </p:txBody>
      </p:sp>
      <p:sp>
        <p:nvSpPr>
          <p:cNvPr id="700" name="Google Shape;700;p66"/>
          <p:cNvSpPr txBox="1"/>
          <p:nvPr>
            <p:ph idx="1" type="body"/>
          </p:nvPr>
        </p:nvSpPr>
        <p:spPr>
          <a:xfrm>
            <a:off x="609600" y="2103438"/>
            <a:ext cx="10972800" cy="452596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Big Endian (e.g., in IBM, Motorolla, Sun, HP)</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Font typeface="Calibri"/>
              <a:buNone/>
            </a:pPr>
            <a:r>
              <a:rPr lang="en-US">
                <a:latin typeface="Times New Roman"/>
                <a:ea typeface="Times New Roman"/>
                <a:cs typeface="Times New Roman"/>
                <a:sym typeface="Times New Roman"/>
              </a:rPr>
              <a:t>	» high order byte stored at lowest address</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Font typeface="Calibri"/>
              <a:buNone/>
            </a:pPr>
            <a:r>
              <a:rPr lang="en-US">
                <a:latin typeface="Times New Roman"/>
                <a:ea typeface="Times New Roman"/>
                <a:cs typeface="Times New Roman"/>
                <a:sym typeface="Times New Roman"/>
              </a:rPr>
              <a:t>	» byte3 byte2 byte1 byte0</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Programmers/protocols should be careful when transferring binary data between Big Endian and Little Endian machines</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701" name="Google Shape;701;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702" name="Google Shape;702;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703" name="Google Shape;703;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7"/>
          <p:cNvSpPr txBox="1"/>
          <p:nvPr>
            <p:ph idx="4294967295" type="title"/>
          </p:nvPr>
        </p:nvSpPr>
        <p:spPr>
          <a:xfrm>
            <a:off x="0" y="685800"/>
            <a:ext cx="116840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Big-Endian and Little-Endian Assignments</a:t>
            </a:r>
            <a:endParaRPr>
              <a:latin typeface="Times New Roman"/>
              <a:ea typeface="Times New Roman"/>
              <a:cs typeface="Times New Roman"/>
              <a:sym typeface="Times New Roman"/>
            </a:endParaRPr>
          </a:p>
        </p:txBody>
      </p:sp>
      <p:sp>
        <p:nvSpPr>
          <p:cNvPr id="711" name="Google Shape;711;p67"/>
          <p:cNvSpPr/>
          <p:nvPr/>
        </p:nvSpPr>
        <p:spPr>
          <a:xfrm>
            <a:off x="2330451" y="2976563"/>
            <a:ext cx="3196167" cy="3116262"/>
          </a:xfrm>
          <a:prstGeom prst="rect">
            <a:avLst/>
          </a:prstGeom>
          <a:noFill/>
          <a:ln cap="flat" cmpd="sng" w="19050">
            <a:solidFill>
              <a:srgbClr val="00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712" name="Google Shape;712;p67"/>
          <p:cNvCxnSpPr/>
          <p:nvPr/>
        </p:nvCxnSpPr>
        <p:spPr>
          <a:xfrm flipH="1">
            <a:off x="2330451" y="3448050"/>
            <a:ext cx="3196167" cy="1588"/>
          </a:xfrm>
          <a:prstGeom prst="straightConnector1">
            <a:avLst/>
          </a:prstGeom>
          <a:noFill/>
          <a:ln cap="flat" cmpd="sng" w="19050">
            <a:solidFill>
              <a:srgbClr val="00FFFF"/>
            </a:solidFill>
            <a:prstDash val="solid"/>
            <a:round/>
            <a:headEnd len="sm" w="sm" type="none"/>
            <a:tailEnd len="sm" w="sm" type="none"/>
          </a:ln>
        </p:spPr>
      </p:cxnSp>
      <p:cxnSp>
        <p:nvCxnSpPr>
          <p:cNvPr id="713" name="Google Shape;713;p67"/>
          <p:cNvCxnSpPr/>
          <p:nvPr/>
        </p:nvCxnSpPr>
        <p:spPr>
          <a:xfrm flipH="1">
            <a:off x="2330451" y="3940175"/>
            <a:ext cx="3196167" cy="1588"/>
          </a:xfrm>
          <a:prstGeom prst="straightConnector1">
            <a:avLst/>
          </a:prstGeom>
          <a:noFill/>
          <a:ln cap="flat" cmpd="sng" w="19050">
            <a:solidFill>
              <a:srgbClr val="00FFFF"/>
            </a:solidFill>
            <a:prstDash val="solid"/>
            <a:round/>
            <a:headEnd len="sm" w="sm" type="none"/>
            <a:tailEnd len="sm" w="sm" type="none"/>
          </a:ln>
        </p:spPr>
      </p:cxnSp>
      <p:cxnSp>
        <p:nvCxnSpPr>
          <p:cNvPr id="714" name="Google Shape;714;p67"/>
          <p:cNvCxnSpPr/>
          <p:nvPr/>
        </p:nvCxnSpPr>
        <p:spPr>
          <a:xfrm flipH="1" rot="10800000">
            <a:off x="3134785" y="2976563"/>
            <a:ext cx="2116" cy="963612"/>
          </a:xfrm>
          <a:prstGeom prst="straightConnector1">
            <a:avLst/>
          </a:prstGeom>
          <a:noFill/>
          <a:ln cap="flat" cmpd="sng" w="19050">
            <a:solidFill>
              <a:srgbClr val="00FFFF"/>
            </a:solidFill>
            <a:prstDash val="solid"/>
            <a:round/>
            <a:headEnd len="sm" w="sm" type="none"/>
            <a:tailEnd len="sm" w="sm" type="none"/>
          </a:ln>
        </p:spPr>
      </p:cxnSp>
      <p:cxnSp>
        <p:nvCxnSpPr>
          <p:cNvPr id="715" name="Google Shape;715;p67"/>
          <p:cNvCxnSpPr/>
          <p:nvPr/>
        </p:nvCxnSpPr>
        <p:spPr>
          <a:xfrm flipH="1" rot="10800000">
            <a:off x="3915834" y="2976563"/>
            <a:ext cx="2117" cy="963612"/>
          </a:xfrm>
          <a:prstGeom prst="straightConnector1">
            <a:avLst/>
          </a:prstGeom>
          <a:noFill/>
          <a:ln cap="flat" cmpd="sng" w="19050">
            <a:solidFill>
              <a:srgbClr val="00FFFF"/>
            </a:solidFill>
            <a:prstDash val="solid"/>
            <a:round/>
            <a:headEnd len="sm" w="sm" type="none"/>
            <a:tailEnd len="sm" w="sm" type="none"/>
          </a:ln>
        </p:spPr>
      </p:cxnSp>
      <p:cxnSp>
        <p:nvCxnSpPr>
          <p:cNvPr id="716" name="Google Shape;716;p67"/>
          <p:cNvCxnSpPr/>
          <p:nvPr/>
        </p:nvCxnSpPr>
        <p:spPr>
          <a:xfrm flipH="1" rot="10800000">
            <a:off x="4722285" y="2976563"/>
            <a:ext cx="2116" cy="963612"/>
          </a:xfrm>
          <a:prstGeom prst="straightConnector1">
            <a:avLst/>
          </a:prstGeom>
          <a:noFill/>
          <a:ln cap="flat" cmpd="sng" w="19050">
            <a:solidFill>
              <a:srgbClr val="00FFFF"/>
            </a:solidFill>
            <a:prstDash val="solid"/>
            <a:round/>
            <a:headEnd len="sm" w="sm" type="none"/>
            <a:tailEnd len="sm" w="sm" type="none"/>
          </a:ln>
        </p:spPr>
      </p:cxnSp>
      <p:cxnSp>
        <p:nvCxnSpPr>
          <p:cNvPr id="717" name="Google Shape;717;p67"/>
          <p:cNvCxnSpPr/>
          <p:nvPr/>
        </p:nvCxnSpPr>
        <p:spPr>
          <a:xfrm flipH="1">
            <a:off x="2330451" y="5621339"/>
            <a:ext cx="3196167" cy="1587"/>
          </a:xfrm>
          <a:prstGeom prst="straightConnector1">
            <a:avLst/>
          </a:prstGeom>
          <a:noFill/>
          <a:ln cap="flat" cmpd="sng" w="19050">
            <a:solidFill>
              <a:srgbClr val="00FFFF"/>
            </a:solidFill>
            <a:prstDash val="solid"/>
            <a:round/>
            <a:headEnd len="sm" w="sm" type="none"/>
            <a:tailEnd len="sm" w="sm" type="none"/>
          </a:ln>
        </p:spPr>
      </p:cxnSp>
      <p:cxnSp>
        <p:nvCxnSpPr>
          <p:cNvPr id="718" name="Google Shape;718;p67"/>
          <p:cNvCxnSpPr/>
          <p:nvPr/>
        </p:nvCxnSpPr>
        <p:spPr>
          <a:xfrm flipH="1" rot="10800000">
            <a:off x="3134785" y="5621339"/>
            <a:ext cx="2116" cy="471487"/>
          </a:xfrm>
          <a:prstGeom prst="straightConnector1">
            <a:avLst/>
          </a:prstGeom>
          <a:noFill/>
          <a:ln cap="flat" cmpd="sng" w="19050">
            <a:solidFill>
              <a:srgbClr val="00FFFF"/>
            </a:solidFill>
            <a:prstDash val="solid"/>
            <a:round/>
            <a:headEnd len="sm" w="sm" type="none"/>
            <a:tailEnd len="sm" w="sm" type="none"/>
          </a:ln>
        </p:spPr>
      </p:cxnSp>
      <p:cxnSp>
        <p:nvCxnSpPr>
          <p:cNvPr id="719" name="Google Shape;719;p67"/>
          <p:cNvCxnSpPr/>
          <p:nvPr/>
        </p:nvCxnSpPr>
        <p:spPr>
          <a:xfrm flipH="1" rot="10800000">
            <a:off x="3915834" y="5621339"/>
            <a:ext cx="2117" cy="471487"/>
          </a:xfrm>
          <a:prstGeom prst="straightConnector1">
            <a:avLst/>
          </a:prstGeom>
          <a:noFill/>
          <a:ln cap="flat" cmpd="sng" w="19050">
            <a:solidFill>
              <a:srgbClr val="00FFFF"/>
            </a:solidFill>
            <a:prstDash val="solid"/>
            <a:round/>
            <a:headEnd len="sm" w="sm" type="none"/>
            <a:tailEnd len="sm" w="sm" type="none"/>
          </a:ln>
        </p:spPr>
      </p:cxnSp>
      <p:cxnSp>
        <p:nvCxnSpPr>
          <p:cNvPr id="720" name="Google Shape;720;p67"/>
          <p:cNvCxnSpPr/>
          <p:nvPr/>
        </p:nvCxnSpPr>
        <p:spPr>
          <a:xfrm flipH="1" rot="10800000">
            <a:off x="4722285" y="5621339"/>
            <a:ext cx="2116" cy="471487"/>
          </a:xfrm>
          <a:prstGeom prst="straightConnector1">
            <a:avLst/>
          </a:prstGeom>
          <a:noFill/>
          <a:ln cap="flat" cmpd="sng" w="19050">
            <a:solidFill>
              <a:srgbClr val="00FFFF"/>
            </a:solidFill>
            <a:prstDash val="solid"/>
            <a:round/>
            <a:headEnd len="sm" w="sm" type="none"/>
            <a:tailEnd len="sm" w="sm" type="none"/>
          </a:ln>
        </p:spPr>
      </p:cxnSp>
      <p:sp>
        <p:nvSpPr>
          <p:cNvPr id="721" name="Google Shape;721;p67"/>
          <p:cNvSpPr/>
          <p:nvPr/>
        </p:nvSpPr>
        <p:spPr>
          <a:xfrm>
            <a:off x="2480734"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22" name="Google Shape;722;p67"/>
          <p:cNvSpPr/>
          <p:nvPr/>
        </p:nvSpPr>
        <p:spPr>
          <a:xfrm>
            <a:off x="2605617"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23" name="Google Shape;723;p67"/>
          <p:cNvSpPr/>
          <p:nvPr/>
        </p:nvSpPr>
        <p:spPr>
          <a:xfrm>
            <a:off x="2857501"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4</a:t>
            </a:r>
            <a:endParaRPr sz="2400">
              <a:solidFill>
                <a:schemeClr val="dk1"/>
              </a:solidFill>
              <a:latin typeface="Times New Roman"/>
              <a:ea typeface="Times New Roman"/>
              <a:cs typeface="Times New Roman"/>
              <a:sym typeface="Times New Roman"/>
            </a:endParaRPr>
          </a:p>
        </p:txBody>
      </p:sp>
      <p:sp>
        <p:nvSpPr>
          <p:cNvPr id="724" name="Google Shape;724;p67"/>
          <p:cNvSpPr/>
          <p:nvPr/>
        </p:nvSpPr>
        <p:spPr>
          <a:xfrm>
            <a:off x="2707217"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25" name="Google Shape;725;p67"/>
          <p:cNvSpPr/>
          <p:nvPr/>
        </p:nvSpPr>
        <p:spPr>
          <a:xfrm>
            <a:off x="3287185"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26" name="Google Shape;726;p67"/>
          <p:cNvSpPr/>
          <p:nvPr/>
        </p:nvSpPr>
        <p:spPr>
          <a:xfrm>
            <a:off x="3412067"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27" name="Google Shape;727;p67"/>
          <p:cNvSpPr/>
          <p:nvPr/>
        </p:nvSpPr>
        <p:spPr>
          <a:xfrm>
            <a:off x="3663951"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3</a:t>
            </a:r>
            <a:endParaRPr sz="2400">
              <a:solidFill>
                <a:schemeClr val="dk1"/>
              </a:solidFill>
              <a:latin typeface="Times New Roman"/>
              <a:ea typeface="Times New Roman"/>
              <a:cs typeface="Times New Roman"/>
              <a:sym typeface="Times New Roman"/>
            </a:endParaRPr>
          </a:p>
        </p:txBody>
      </p:sp>
      <p:sp>
        <p:nvSpPr>
          <p:cNvPr id="728" name="Google Shape;728;p67"/>
          <p:cNvSpPr/>
          <p:nvPr/>
        </p:nvSpPr>
        <p:spPr>
          <a:xfrm>
            <a:off x="3513667"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29" name="Google Shape;729;p67"/>
          <p:cNvSpPr/>
          <p:nvPr/>
        </p:nvSpPr>
        <p:spPr>
          <a:xfrm>
            <a:off x="4091518"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30" name="Google Shape;730;p67"/>
          <p:cNvSpPr/>
          <p:nvPr/>
        </p:nvSpPr>
        <p:spPr>
          <a:xfrm>
            <a:off x="4193117"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31" name="Google Shape;731;p67"/>
          <p:cNvSpPr/>
          <p:nvPr/>
        </p:nvSpPr>
        <p:spPr>
          <a:xfrm>
            <a:off x="4470401"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32" name="Google Shape;732;p67"/>
          <p:cNvSpPr/>
          <p:nvPr/>
        </p:nvSpPr>
        <p:spPr>
          <a:xfrm>
            <a:off x="4292601"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33" name="Google Shape;733;p67"/>
          <p:cNvSpPr/>
          <p:nvPr/>
        </p:nvSpPr>
        <p:spPr>
          <a:xfrm>
            <a:off x="4872567"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34" name="Google Shape;734;p67"/>
          <p:cNvSpPr/>
          <p:nvPr/>
        </p:nvSpPr>
        <p:spPr>
          <a:xfrm>
            <a:off x="4997451"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35" name="Google Shape;735;p67"/>
          <p:cNvSpPr/>
          <p:nvPr/>
        </p:nvSpPr>
        <p:spPr>
          <a:xfrm>
            <a:off x="5274734"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1</a:t>
            </a:r>
            <a:endParaRPr sz="2400">
              <a:solidFill>
                <a:schemeClr val="dk1"/>
              </a:solidFill>
              <a:latin typeface="Times New Roman"/>
              <a:ea typeface="Times New Roman"/>
              <a:cs typeface="Times New Roman"/>
              <a:sym typeface="Times New Roman"/>
            </a:endParaRPr>
          </a:p>
        </p:txBody>
      </p:sp>
      <p:sp>
        <p:nvSpPr>
          <p:cNvPr id="736" name="Google Shape;736;p67"/>
          <p:cNvSpPr/>
          <p:nvPr/>
        </p:nvSpPr>
        <p:spPr>
          <a:xfrm>
            <a:off x="5099051"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37" name="Google Shape;737;p67"/>
          <p:cNvSpPr/>
          <p:nvPr/>
        </p:nvSpPr>
        <p:spPr>
          <a:xfrm>
            <a:off x="6081185"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38" name="Google Shape;738;p67"/>
          <p:cNvSpPr/>
          <p:nvPr/>
        </p:nvSpPr>
        <p:spPr>
          <a:xfrm>
            <a:off x="6206066"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39" name="Google Shape;739;p67"/>
          <p:cNvSpPr/>
          <p:nvPr/>
        </p:nvSpPr>
        <p:spPr>
          <a:xfrm>
            <a:off x="6483351"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4</a:t>
            </a:r>
            <a:endParaRPr sz="2400">
              <a:solidFill>
                <a:schemeClr val="dk1"/>
              </a:solidFill>
              <a:latin typeface="Times New Roman"/>
              <a:ea typeface="Times New Roman"/>
              <a:cs typeface="Times New Roman"/>
              <a:sym typeface="Times New Roman"/>
            </a:endParaRPr>
          </a:p>
        </p:txBody>
      </p:sp>
      <p:sp>
        <p:nvSpPr>
          <p:cNvPr id="740" name="Google Shape;740;p67"/>
          <p:cNvSpPr/>
          <p:nvPr/>
        </p:nvSpPr>
        <p:spPr>
          <a:xfrm>
            <a:off x="6307667"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41" name="Google Shape;741;p67"/>
          <p:cNvSpPr/>
          <p:nvPr/>
        </p:nvSpPr>
        <p:spPr>
          <a:xfrm>
            <a:off x="1600201"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42" name="Google Shape;742;p67"/>
          <p:cNvSpPr/>
          <p:nvPr/>
        </p:nvSpPr>
        <p:spPr>
          <a:xfrm>
            <a:off x="1725084"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43" name="Google Shape;743;p67"/>
          <p:cNvSpPr/>
          <p:nvPr/>
        </p:nvSpPr>
        <p:spPr>
          <a:xfrm>
            <a:off x="1976967"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4</a:t>
            </a:r>
            <a:endParaRPr sz="2400">
              <a:solidFill>
                <a:schemeClr val="dk1"/>
              </a:solidFill>
              <a:latin typeface="Times New Roman"/>
              <a:ea typeface="Times New Roman"/>
              <a:cs typeface="Times New Roman"/>
              <a:sym typeface="Times New Roman"/>
            </a:endParaRPr>
          </a:p>
        </p:txBody>
      </p:sp>
      <p:sp>
        <p:nvSpPr>
          <p:cNvPr id="744" name="Google Shape;744;p67"/>
          <p:cNvSpPr/>
          <p:nvPr/>
        </p:nvSpPr>
        <p:spPr>
          <a:xfrm>
            <a:off x="1826684"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45" name="Google Shape;745;p67"/>
          <p:cNvSpPr/>
          <p:nvPr/>
        </p:nvSpPr>
        <p:spPr>
          <a:xfrm>
            <a:off x="2656418" y="3090864"/>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0</a:t>
            </a:r>
            <a:endParaRPr sz="2400">
              <a:solidFill>
                <a:schemeClr val="dk1"/>
              </a:solidFill>
              <a:latin typeface="Times New Roman"/>
              <a:ea typeface="Times New Roman"/>
              <a:cs typeface="Times New Roman"/>
              <a:sym typeface="Times New Roman"/>
            </a:endParaRPr>
          </a:p>
        </p:txBody>
      </p:sp>
      <p:sp>
        <p:nvSpPr>
          <p:cNvPr id="746" name="Google Shape;746;p67"/>
          <p:cNvSpPr/>
          <p:nvPr/>
        </p:nvSpPr>
        <p:spPr>
          <a:xfrm>
            <a:off x="3462867" y="3090864"/>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1</a:t>
            </a:r>
            <a:endParaRPr sz="2400">
              <a:solidFill>
                <a:schemeClr val="dk1"/>
              </a:solidFill>
              <a:latin typeface="Times New Roman"/>
              <a:ea typeface="Times New Roman"/>
              <a:cs typeface="Times New Roman"/>
              <a:sym typeface="Times New Roman"/>
            </a:endParaRPr>
          </a:p>
        </p:txBody>
      </p:sp>
      <p:sp>
        <p:nvSpPr>
          <p:cNvPr id="747" name="Google Shape;747;p67"/>
          <p:cNvSpPr/>
          <p:nvPr/>
        </p:nvSpPr>
        <p:spPr>
          <a:xfrm>
            <a:off x="4267201" y="3090864"/>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48" name="Google Shape;748;p67"/>
          <p:cNvSpPr/>
          <p:nvPr/>
        </p:nvSpPr>
        <p:spPr>
          <a:xfrm>
            <a:off x="5073651" y="3090864"/>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3</a:t>
            </a:r>
            <a:endParaRPr sz="2400">
              <a:solidFill>
                <a:schemeClr val="dk1"/>
              </a:solidFill>
              <a:latin typeface="Times New Roman"/>
              <a:ea typeface="Times New Roman"/>
              <a:cs typeface="Times New Roman"/>
              <a:sym typeface="Times New Roman"/>
            </a:endParaRPr>
          </a:p>
        </p:txBody>
      </p:sp>
      <p:sp>
        <p:nvSpPr>
          <p:cNvPr id="749" name="Google Shape;749;p67"/>
          <p:cNvSpPr/>
          <p:nvPr/>
        </p:nvSpPr>
        <p:spPr>
          <a:xfrm>
            <a:off x="2656418"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4</a:t>
            </a:r>
            <a:endParaRPr sz="2400">
              <a:solidFill>
                <a:schemeClr val="dk1"/>
              </a:solidFill>
              <a:latin typeface="Times New Roman"/>
              <a:ea typeface="Times New Roman"/>
              <a:cs typeface="Times New Roman"/>
              <a:sym typeface="Times New Roman"/>
            </a:endParaRPr>
          </a:p>
        </p:txBody>
      </p:sp>
      <p:sp>
        <p:nvSpPr>
          <p:cNvPr id="750" name="Google Shape;750;p67"/>
          <p:cNvSpPr/>
          <p:nvPr/>
        </p:nvSpPr>
        <p:spPr>
          <a:xfrm>
            <a:off x="3462867"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5</a:t>
            </a:r>
            <a:endParaRPr sz="2400">
              <a:solidFill>
                <a:schemeClr val="dk1"/>
              </a:solidFill>
              <a:latin typeface="Times New Roman"/>
              <a:ea typeface="Times New Roman"/>
              <a:cs typeface="Times New Roman"/>
              <a:sym typeface="Times New Roman"/>
            </a:endParaRPr>
          </a:p>
        </p:txBody>
      </p:sp>
      <p:sp>
        <p:nvSpPr>
          <p:cNvPr id="751" name="Google Shape;751;p67"/>
          <p:cNvSpPr/>
          <p:nvPr/>
        </p:nvSpPr>
        <p:spPr>
          <a:xfrm>
            <a:off x="4267201"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6</a:t>
            </a:r>
            <a:endParaRPr sz="2400">
              <a:solidFill>
                <a:schemeClr val="dk1"/>
              </a:solidFill>
              <a:latin typeface="Times New Roman"/>
              <a:ea typeface="Times New Roman"/>
              <a:cs typeface="Times New Roman"/>
              <a:sym typeface="Times New Roman"/>
            </a:endParaRPr>
          </a:p>
        </p:txBody>
      </p:sp>
      <p:sp>
        <p:nvSpPr>
          <p:cNvPr id="752" name="Google Shape;752;p67"/>
          <p:cNvSpPr/>
          <p:nvPr/>
        </p:nvSpPr>
        <p:spPr>
          <a:xfrm>
            <a:off x="5073651"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7</a:t>
            </a:r>
            <a:endParaRPr sz="2400">
              <a:solidFill>
                <a:schemeClr val="dk1"/>
              </a:solidFill>
              <a:latin typeface="Times New Roman"/>
              <a:ea typeface="Times New Roman"/>
              <a:cs typeface="Times New Roman"/>
              <a:sym typeface="Times New Roman"/>
            </a:endParaRPr>
          </a:p>
        </p:txBody>
      </p:sp>
      <p:sp>
        <p:nvSpPr>
          <p:cNvPr id="753" name="Google Shape;753;p67"/>
          <p:cNvSpPr/>
          <p:nvPr/>
        </p:nvSpPr>
        <p:spPr>
          <a:xfrm>
            <a:off x="6432551" y="3090864"/>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0</a:t>
            </a:r>
            <a:endParaRPr sz="2400">
              <a:solidFill>
                <a:schemeClr val="dk1"/>
              </a:solidFill>
              <a:latin typeface="Times New Roman"/>
              <a:ea typeface="Times New Roman"/>
              <a:cs typeface="Times New Roman"/>
              <a:sym typeface="Times New Roman"/>
            </a:endParaRPr>
          </a:p>
        </p:txBody>
      </p:sp>
      <p:sp>
        <p:nvSpPr>
          <p:cNvPr id="754" name="Google Shape;754;p67"/>
          <p:cNvSpPr/>
          <p:nvPr/>
        </p:nvSpPr>
        <p:spPr>
          <a:xfrm>
            <a:off x="1775884" y="3090864"/>
            <a:ext cx="139462"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 0</a:t>
            </a:r>
            <a:endParaRPr sz="2400">
              <a:solidFill>
                <a:schemeClr val="dk1"/>
              </a:solidFill>
              <a:latin typeface="Times New Roman"/>
              <a:ea typeface="Times New Roman"/>
              <a:cs typeface="Times New Roman"/>
              <a:sym typeface="Times New Roman"/>
            </a:endParaRPr>
          </a:p>
        </p:txBody>
      </p:sp>
      <p:sp>
        <p:nvSpPr>
          <p:cNvPr id="755" name="Google Shape;755;p67"/>
          <p:cNvSpPr/>
          <p:nvPr/>
        </p:nvSpPr>
        <p:spPr>
          <a:xfrm>
            <a:off x="1826685"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4</a:t>
            </a:r>
            <a:endParaRPr sz="2400">
              <a:solidFill>
                <a:schemeClr val="dk1"/>
              </a:solidFill>
              <a:latin typeface="Times New Roman"/>
              <a:ea typeface="Times New Roman"/>
              <a:cs typeface="Times New Roman"/>
              <a:sym typeface="Times New Roman"/>
            </a:endParaRPr>
          </a:p>
        </p:txBody>
      </p:sp>
      <p:sp>
        <p:nvSpPr>
          <p:cNvPr id="756" name="Google Shape;756;p67"/>
          <p:cNvSpPr/>
          <p:nvPr/>
        </p:nvSpPr>
        <p:spPr>
          <a:xfrm>
            <a:off x="6811434" y="2976563"/>
            <a:ext cx="3221567" cy="3116262"/>
          </a:xfrm>
          <a:prstGeom prst="rect">
            <a:avLst/>
          </a:prstGeom>
          <a:noFill/>
          <a:ln cap="flat" cmpd="sng" w="19050">
            <a:solidFill>
              <a:srgbClr val="00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757" name="Google Shape;757;p67"/>
          <p:cNvCxnSpPr/>
          <p:nvPr/>
        </p:nvCxnSpPr>
        <p:spPr>
          <a:xfrm flipH="1">
            <a:off x="6811434" y="3448050"/>
            <a:ext cx="3221567" cy="1588"/>
          </a:xfrm>
          <a:prstGeom prst="straightConnector1">
            <a:avLst/>
          </a:prstGeom>
          <a:noFill/>
          <a:ln cap="flat" cmpd="sng" w="19050">
            <a:solidFill>
              <a:srgbClr val="00FFFF"/>
            </a:solidFill>
            <a:prstDash val="solid"/>
            <a:round/>
            <a:headEnd len="sm" w="sm" type="none"/>
            <a:tailEnd len="sm" w="sm" type="none"/>
          </a:ln>
        </p:spPr>
      </p:cxnSp>
      <p:cxnSp>
        <p:nvCxnSpPr>
          <p:cNvPr id="758" name="Google Shape;758;p67"/>
          <p:cNvCxnSpPr/>
          <p:nvPr/>
        </p:nvCxnSpPr>
        <p:spPr>
          <a:xfrm flipH="1">
            <a:off x="6811434" y="3940175"/>
            <a:ext cx="3221567" cy="1588"/>
          </a:xfrm>
          <a:prstGeom prst="straightConnector1">
            <a:avLst/>
          </a:prstGeom>
          <a:noFill/>
          <a:ln cap="flat" cmpd="sng" w="19050">
            <a:solidFill>
              <a:srgbClr val="00FFFF"/>
            </a:solidFill>
            <a:prstDash val="solid"/>
            <a:round/>
            <a:headEnd len="sm" w="sm" type="none"/>
            <a:tailEnd len="sm" w="sm" type="none"/>
          </a:ln>
        </p:spPr>
      </p:cxnSp>
      <p:cxnSp>
        <p:nvCxnSpPr>
          <p:cNvPr id="759" name="Google Shape;759;p67"/>
          <p:cNvCxnSpPr/>
          <p:nvPr/>
        </p:nvCxnSpPr>
        <p:spPr>
          <a:xfrm flipH="1" rot="10800000">
            <a:off x="7615767" y="2976563"/>
            <a:ext cx="2117" cy="963612"/>
          </a:xfrm>
          <a:prstGeom prst="straightConnector1">
            <a:avLst/>
          </a:prstGeom>
          <a:noFill/>
          <a:ln cap="flat" cmpd="sng" w="19050">
            <a:solidFill>
              <a:srgbClr val="00FFFF"/>
            </a:solidFill>
            <a:prstDash val="solid"/>
            <a:round/>
            <a:headEnd len="sm" w="sm" type="none"/>
            <a:tailEnd len="sm" w="sm" type="none"/>
          </a:ln>
        </p:spPr>
      </p:cxnSp>
      <p:cxnSp>
        <p:nvCxnSpPr>
          <p:cNvPr id="760" name="Google Shape;760;p67"/>
          <p:cNvCxnSpPr/>
          <p:nvPr/>
        </p:nvCxnSpPr>
        <p:spPr>
          <a:xfrm flipH="1" rot="10800000">
            <a:off x="8422218" y="2976563"/>
            <a:ext cx="2116" cy="963612"/>
          </a:xfrm>
          <a:prstGeom prst="straightConnector1">
            <a:avLst/>
          </a:prstGeom>
          <a:noFill/>
          <a:ln cap="flat" cmpd="sng" w="19050">
            <a:solidFill>
              <a:srgbClr val="00FFFF"/>
            </a:solidFill>
            <a:prstDash val="solid"/>
            <a:round/>
            <a:headEnd len="sm" w="sm" type="none"/>
            <a:tailEnd len="sm" w="sm" type="none"/>
          </a:ln>
        </p:spPr>
      </p:cxnSp>
      <p:cxnSp>
        <p:nvCxnSpPr>
          <p:cNvPr id="761" name="Google Shape;761;p67"/>
          <p:cNvCxnSpPr/>
          <p:nvPr/>
        </p:nvCxnSpPr>
        <p:spPr>
          <a:xfrm flipH="1" rot="10800000">
            <a:off x="9228667" y="2976563"/>
            <a:ext cx="2117" cy="963612"/>
          </a:xfrm>
          <a:prstGeom prst="straightConnector1">
            <a:avLst/>
          </a:prstGeom>
          <a:noFill/>
          <a:ln cap="flat" cmpd="sng" w="19050">
            <a:solidFill>
              <a:srgbClr val="00FFFF"/>
            </a:solidFill>
            <a:prstDash val="solid"/>
            <a:round/>
            <a:headEnd len="sm" w="sm" type="none"/>
            <a:tailEnd len="sm" w="sm" type="none"/>
          </a:ln>
        </p:spPr>
      </p:cxnSp>
      <p:cxnSp>
        <p:nvCxnSpPr>
          <p:cNvPr id="762" name="Google Shape;762;p67"/>
          <p:cNvCxnSpPr/>
          <p:nvPr/>
        </p:nvCxnSpPr>
        <p:spPr>
          <a:xfrm flipH="1">
            <a:off x="6811434" y="5621339"/>
            <a:ext cx="3221567" cy="1587"/>
          </a:xfrm>
          <a:prstGeom prst="straightConnector1">
            <a:avLst/>
          </a:prstGeom>
          <a:noFill/>
          <a:ln cap="flat" cmpd="sng" w="19050">
            <a:solidFill>
              <a:srgbClr val="00FFFF"/>
            </a:solidFill>
            <a:prstDash val="solid"/>
            <a:round/>
            <a:headEnd len="sm" w="sm" type="none"/>
            <a:tailEnd len="sm" w="sm" type="none"/>
          </a:ln>
        </p:spPr>
      </p:cxnSp>
      <p:cxnSp>
        <p:nvCxnSpPr>
          <p:cNvPr id="763" name="Google Shape;763;p67"/>
          <p:cNvCxnSpPr/>
          <p:nvPr/>
        </p:nvCxnSpPr>
        <p:spPr>
          <a:xfrm flipH="1" rot="10800000">
            <a:off x="7615767" y="5621339"/>
            <a:ext cx="2117" cy="471487"/>
          </a:xfrm>
          <a:prstGeom prst="straightConnector1">
            <a:avLst/>
          </a:prstGeom>
          <a:noFill/>
          <a:ln cap="flat" cmpd="sng" w="19050">
            <a:solidFill>
              <a:srgbClr val="00FFFF"/>
            </a:solidFill>
            <a:prstDash val="solid"/>
            <a:round/>
            <a:headEnd len="sm" w="sm" type="none"/>
            <a:tailEnd len="sm" w="sm" type="none"/>
          </a:ln>
        </p:spPr>
      </p:cxnSp>
      <p:cxnSp>
        <p:nvCxnSpPr>
          <p:cNvPr id="764" name="Google Shape;764;p67"/>
          <p:cNvCxnSpPr/>
          <p:nvPr/>
        </p:nvCxnSpPr>
        <p:spPr>
          <a:xfrm flipH="1" rot="10800000">
            <a:off x="8422218" y="5621339"/>
            <a:ext cx="2116" cy="471487"/>
          </a:xfrm>
          <a:prstGeom prst="straightConnector1">
            <a:avLst/>
          </a:prstGeom>
          <a:noFill/>
          <a:ln cap="flat" cmpd="sng" w="19050">
            <a:solidFill>
              <a:srgbClr val="00FFFF"/>
            </a:solidFill>
            <a:prstDash val="solid"/>
            <a:round/>
            <a:headEnd len="sm" w="sm" type="none"/>
            <a:tailEnd len="sm" w="sm" type="none"/>
          </a:ln>
        </p:spPr>
      </p:cxnSp>
      <p:cxnSp>
        <p:nvCxnSpPr>
          <p:cNvPr id="765" name="Google Shape;765;p67"/>
          <p:cNvCxnSpPr/>
          <p:nvPr/>
        </p:nvCxnSpPr>
        <p:spPr>
          <a:xfrm flipH="1" rot="10800000">
            <a:off x="9228667" y="5621339"/>
            <a:ext cx="2117" cy="471487"/>
          </a:xfrm>
          <a:prstGeom prst="straightConnector1">
            <a:avLst/>
          </a:prstGeom>
          <a:noFill/>
          <a:ln cap="flat" cmpd="sng" w="19050">
            <a:solidFill>
              <a:srgbClr val="00FFFF"/>
            </a:solidFill>
            <a:prstDash val="solid"/>
            <a:round/>
            <a:headEnd len="sm" w="sm" type="none"/>
            <a:tailEnd len="sm" w="sm" type="none"/>
          </a:ln>
        </p:spPr>
      </p:cxnSp>
      <p:sp>
        <p:nvSpPr>
          <p:cNvPr id="766" name="Google Shape;766;p67"/>
          <p:cNvSpPr/>
          <p:nvPr/>
        </p:nvSpPr>
        <p:spPr>
          <a:xfrm>
            <a:off x="6987118"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67" name="Google Shape;767;p67"/>
          <p:cNvSpPr/>
          <p:nvPr/>
        </p:nvSpPr>
        <p:spPr>
          <a:xfrm>
            <a:off x="7088717"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68" name="Google Shape;768;p67"/>
          <p:cNvSpPr/>
          <p:nvPr/>
        </p:nvSpPr>
        <p:spPr>
          <a:xfrm>
            <a:off x="7363885"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1</a:t>
            </a:r>
            <a:endParaRPr sz="2400">
              <a:solidFill>
                <a:schemeClr val="dk1"/>
              </a:solidFill>
              <a:latin typeface="Times New Roman"/>
              <a:ea typeface="Times New Roman"/>
              <a:cs typeface="Times New Roman"/>
              <a:sym typeface="Times New Roman"/>
            </a:endParaRPr>
          </a:p>
        </p:txBody>
      </p:sp>
      <p:sp>
        <p:nvSpPr>
          <p:cNvPr id="769" name="Google Shape;769;p67"/>
          <p:cNvSpPr/>
          <p:nvPr/>
        </p:nvSpPr>
        <p:spPr>
          <a:xfrm>
            <a:off x="7188201"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70" name="Google Shape;770;p67"/>
          <p:cNvSpPr/>
          <p:nvPr/>
        </p:nvSpPr>
        <p:spPr>
          <a:xfrm>
            <a:off x="7768167"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71" name="Google Shape;771;p67"/>
          <p:cNvSpPr/>
          <p:nvPr/>
        </p:nvSpPr>
        <p:spPr>
          <a:xfrm>
            <a:off x="7893051"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72" name="Google Shape;772;p67"/>
          <p:cNvSpPr/>
          <p:nvPr/>
        </p:nvSpPr>
        <p:spPr>
          <a:xfrm>
            <a:off x="8170334"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73" name="Google Shape;773;p67"/>
          <p:cNvSpPr/>
          <p:nvPr/>
        </p:nvSpPr>
        <p:spPr>
          <a:xfrm>
            <a:off x="7994651"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74" name="Google Shape;774;p67"/>
          <p:cNvSpPr/>
          <p:nvPr/>
        </p:nvSpPr>
        <p:spPr>
          <a:xfrm>
            <a:off x="8572501"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75" name="Google Shape;775;p67"/>
          <p:cNvSpPr/>
          <p:nvPr/>
        </p:nvSpPr>
        <p:spPr>
          <a:xfrm>
            <a:off x="8699500"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76" name="Google Shape;776;p67"/>
          <p:cNvSpPr/>
          <p:nvPr/>
        </p:nvSpPr>
        <p:spPr>
          <a:xfrm>
            <a:off x="8951385"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3</a:t>
            </a:r>
            <a:endParaRPr sz="2400">
              <a:solidFill>
                <a:schemeClr val="dk1"/>
              </a:solidFill>
              <a:latin typeface="Times New Roman"/>
              <a:ea typeface="Times New Roman"/>
              <a:cs typeface="Times New Roman"/>
              <a:sym typeface="Times New Roman"/>
            </a:endParaRPr>
          </a:p>
        </p:txBody>
      </p:sp>
      <p:sp>
        <p:nvSpPr>
          <p:cNvPr id="777" name="Google Shape;777;p67"/>
          <p:cNvSpPr/>
          <p:nvPr/>
        </p:nvSpPr>
        <p:spPr>
          <a:xfrm>
            <a:off x="8798984"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78" name="Google Shape;778;p67"/>
          <p:cNvSpPr/>
          <p:nvPr/>
        </p:nvSpPr>
        <p:spPr>
          <a:xfrm>
            <a:off x="9378951"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79" name="Google Shape;779;p67"/>
          <p:cNvSpPr/>
          <p:nvPr/>
        </p:nvSpPr>
        <p:spPr>
          <a:xfrm>
            <a:off x="9503833" y="5695950"/>
            <a:ext cx="64120" cy="15388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000"/>
              <a:buFont typeface="Arial"/>
              <a:buNone/>
            </a:pPr>
            <a:r>
              <a:rPr i="1" lang="en-US" sz="1000">
                <a:solidFill>
                  <a:srgbClr val="000000"/>
                </a:solidFill>
                <a:latin typeface="Arial"/>
                <a:ea typeface="Arial"/>
                <a:cs typeface="Arial"/>
                <a:sym typeface="Arial"/>
              </a:rPr>
              <a:t>k</a:t>
            </a:r>
            <a:endParaRPr sz="2400">
              <a:solidFill>
                <a:schemeClr val="dk1"/>
              </a:solidFill>
              <a:latin typeface="Times New Roman"/>
              <a:ea typeface="Times New Roman"/>
              <a:cs typeface="Times New Roman"/>
              <a:sym typeface="Times New Roman"/>
            </a:endParaRPr>
          </a:p>
        </p:txBody>
      </p:sp>
      <p:sp>
        <p:nvSpPr>
          <p:cNvPr id="780" name="Google Shape;780;p67"/>
          <p:cNvSpPr/>
          <p:nvPr/>
        </p:nvSpPr>
        <p:spPr>
          <a:xfrm>
            <a:off x="9755718" y="577215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4</a:t>
            </a:r>
            <a:endParaRPr sz="2400">
              <a:solidFill>
                <a:schemeClr val="dk1"/>
              </a:solidFill>
              <a:latin typeface="Times New Roman"/>
              <a:ea typeface="Times New Roman"/>
              <a:cs typeface="Times New Roman"/>
              <a:sym typeface="Times New Roman"/>
            </a:endParaRPr>
          </a:p>
        </p:txBody>
      </p:sp>
      <p:sp>
        <p:nvSpPr>
          <p:cNvPr id="781" name="Google Shape;781;p67"/>
          <p:cNvSpPr/>
          <p:nvPr/>
        </p:nvSpPr>
        <p:spPr>
          <a:xfrm>
            <a:off x="9605434" y="5772150"/>
            <a:ext cx="5610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t>
            </a:r>
            <a:endParaRPr sz="2400">
              <a:solidFill>
                <a:schemeClr val="dk1"/>
              </a:solidFill>
              <a:latin typeface="Times New Roman"/>
              <a:ea typeface="Times New Roman"/>
              <a:cs typeface="Times New Roman"/>
              <a:sym typeface="Times New Roman"/>
            </a:endParaRPr>
          </a:p>
        </p:txBody>
      </p:sp>
      <p:sp>
        <p:nvSpPr>
          <p:cNvPr id="782" name="Google Shape;782;p67"/>
          <p:cNvSpPr/>
          <p:nvPr/>
        </p:nvSpPr>
        <p:spPr>
          <a:xfrm>
            <a:off x="7162801" y="3090864"/>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3</a:t>
            </a:r>
            <a:endParaRPr sz="2400">
              <a:solidFill>
                <a:schemeClr val="dk1"/>
              </a:solidFill>
              <a:latin typeface="Times New Roman"/>
              <a:ea typeface="Times New Roman"/>
              <a:cs typeface="Times New Roman"/>
              <a:sym typeface="Times New Roman"/>
            </a:endParaRPr>
          </a:p>
        </p:txBody>
      </p:sp>
      <p:sp>
        <p:nvSpPr>
          <p:cNvPr id="783" name="Google Shape;783;p67"/>
          <p:cNvSpPr/>
          <p:nvPr/>
        </p:nvSpPr>
        <p:spPr>
          <a:xfrm>
            <a:off x="7969251" y="3090864"/>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2</a:t>
            </a:r>
            <a:endParaRPr sz="2400">
              <a:solidFill>
                <a:schemeClr val="dk1"/>
              </a:solidFill>
              <a:latin typeface="Times New Roman"/>
              <a:ea typeface="Times New Roman"/>
              <a:cs typeface="Times New Roman"/>
              <a:sym typeface="Times New Roman"/>
            </a:endParaRPr>
          </a:p>
        </p:txBody>
      </p:sp>
      <p:sp>
        <p:nvSpPr>
          <p:cNvPr id="784" name="Google Shape;784;p67"/>
          <p:cNvSpPr/>
          <p:nvPr/>
        </p:nvSpPr>
        <p:spPr>
          <a:xfrm>
            <a:off x="8750301" y="3090864"/>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1</a:t>
            </a:r>
            <a:endParaRPr sz="2400">
              <a:solidFill>
                <a:schemeClr val="dk1"/>
              </a:solidFill>
              <a:latin typeface="Times New Roman"/>
              <a:ea typeface="Times New Roman"/>
              <a:cs typeface="Times New Roman"/>
              <a:sym typeface="Times New Roman"/>
            </a:endParaRPr>
          </a:p>
        </p:txBody>
      </p:sp>
      <p:sp>
        <p:nvSpPr>
          <p:cNvPr id="785" name="Google Shape;785;p67"/>
          <p:cNvSpPr/>
          <p:nvPr/>
        </p:nvSpPr>
        <p:spPr>
          <a:xfrm>
            <a:off x="9554634" y="3090864"/>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0</a:t>
            </a:r>
            <a:endParaRPr sz="2400">
              <a:solidFill>
                <a:schemeClr val="dk1"/>
              </a:solidFill>
              <a:latin typeface="Times New Roman"/>
              <a:ea typeface="Times New Roman"/>
              <a:cs typeface="Times New Roman"/>
              <a:sym typeface="Times New Roman"/>
            </a:endParaRPr>
          </a:p>
        </p:txBody>
      </p:sp>
      <p:sp>
        <p:nvSpPr>
          <p:cNvPr id="786" name="Google Shape;786;p67"/>
          <p:cNvSpPr/>
          <p:nvPr/>
        </p:nvSpPr>
        <p:spPr>
          <a:xfrm>
            <a:off x="7162801"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7</a:t>
            </a:r>
            <a:endParaRPr sz="2400">
              <a:solidFill>
                <a:schemeClr val="dk1"/>
              </a:solidFill>
              <a:latin typeface="Times New Roman"/>
              <a:ea typeface="Times New Roman"/>
              <a:cs typeface="Times New Roman"/>
              <a:sym typeface="Times New Roman"/>
            </a:endParaRPr>
          </a:p>
        </p:txBody>
      </p:sp>
      <p:sp>
        <p:nvSpPr>
          <p:cNvPr id="787" name="Google Shape;787;p67"/>
          <p:cNvSpPr/>
          <p:nvPr/>
        </p:nvSpPr>
        <p:spPr>
          <a:xfrm>
            <a:off x="7969251"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6</a:t>
            </a:r>
            <a:endParaRPr sz="2400">
              <a:solidFill>
                <a:schemeClr val="dk1"/>
              </a:solidFill>
              <a:latin typeface="Times New Roman"/>
              <a:ea typeface="Times New Roman"/>
              <a:cs typeface="Times New Roman"/>
              <a:sym typeface="Times New Roman"/>
            </a:endParaRPr>
          </a:p>
        </p:txBody>
      </p:sp>
      <p:sp>
        <p:nvSpPr>
          <p:cNvPr id="788" name="Google Shape;788;p67"/>
          <p:cNvSpPr/>
          <p:nvPr/>
        </p:nvSpPr>
        <p:spPr>
          <a:xfrm>
            <a:off x="8750301"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5</a:t>
            </a:r>
            <a:endParaRPr sz="2400">
              <a:solidFill>
                <a:schemeClr val="dk1"/>
              </a:solidFill>
              <a:latin typeface="Times New Roman"/>
              <a:ea typeface="Times New Roman"/>
              <a:cs typeface="Times New Roman"/>
              <a:sym typeface="Times New Roman"/>
            </a:endParaRPr>
          </a:p>
        </p:txBody>
      </p:sp>
      <p:sp>
        <p:nvSpPr>
          <p:cNvPr id="789" name="Google Shape;789;p67"/>
          <p:cNvSpPr/>
          <p:nvPr/>
        </p:nvSpPr>
        <p:spPr>
          <a:xfrm>
            <a:off x="9554634"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4</a:t>
            </a:r>
            <a:endParaRPr sz="2400">
              <a:solidFill>
                <a:schemeClr val="dk1"/>
              </a:solidFill>
              <a:latin typeface="Times New Roman"/>
              <a:ea typeface="Times New Roman"/>
              <a:cs typeface="Times New Roman"/>
              <a:sym typeface="Times New Roman"/>
            </a:endParaRPr>
          </a:p>
        </p:txBody>
      </p:sp>
      <p:sp>
        <p:nvSpPr>
          <p:cNvPr id="790" name="Google Shape;790;p67"/>
          <p:cNvSpPr/>
          <p:nvPr/>
        </p:nvSpPr>
        <p:spPr>
          <a:xfrm>
            <a:off x="7842251" y="2674939"/>
            <a:ext cx="97462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Byte address</a:t>
            </a:r>
            <a:endParaRPr sz="2400">
              <a:solidFill>
                <a:schemeClr val="dk1"/>
              </a:solidFill>
              <a:latin typeface="Times New Roman"/>
              <a:ea typeface="Times New Roman"/>
              <a:cs typeface="Times New Roman"/>
              <a:sym typeface="Times New Roman"/>
            </a:endParaRPr>
          </a:p>
        </p:txBody>
      </p:sp>
      <p:sp>
        <p:nvSpPr>
          <p:cNvPr id="791" name="Google Shape;791;p67"/>
          <p:cNvSpPr/>
          <p:nvPr/>
        </p:nvSpPr>
        <p:spPr>
          <a:xfrm>
            <a:off x="3335867" y="2674939"/>
            <a:ext cx="974626"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Byte address</a:t>
            </a:r>
            <a:endParaRPr sz="2400">
              <a:solidFill>
                <a:schemeClr val="dk1"/>
              </a:solidFill>
              <a:latin typeface="Times New Roman"/>
              <a:ea typeface="Times New Roman"/>
              <a:cs typeface="Times New Roman"/>
              <a:sym typeface="Times New Roman"/>
            </a:endParaRPr>
          </a:p>
        </p:txBody>
      </p:sp>
      <p:sp>
        <p:nvSpPr>
          <p:cNvPr id="792" name="Google Shape;792;p67"/>
          <p:cNvSpPr/>
          <p:nvPr/>
        </p:nvSpPr>
        <p:spPr>
          <a:xfrm>
            <a:off x="2605618" y="6356221"/>
            <a:ext cx="195085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Helvetica Neue"/>
              <a:buNone/>
            </a:pPr>
            <a:r>
              <a:rPr lang="en-US" sz="1300">
                <a:solidFill>
                  <a:srgbClr val="000000"/>
                </a:solidFill>
                <a:latin typeface="Helvetica Neue"/>
                <a:ea typeface="Helvetica Neue"/>
                <a:cs typeface="Helvetica Neue"/>
                <a:sym typeface="Helvetica Neue"/>
              </a:rPr>
              <a:t>(a) Big-endian assignment</a:t>
            </a:r>
            <a:endParaRPr sz="2400">
              <a:solidFill>
                <a:schemeClr val="dk1"/>
              </a:solidFill>
              <a:latin typeface="Times New Roman"/>
              <a:ea typeface="Times New Roman"/>
              <a:cs typeface="Times New Roman"/>
              <a:sym typeface="Times New Roman"/>
            </a:endParaRPr>
          </a:p>
        </p:txBody>
      </p:sp>
      <p:sp>
        <p:nvSpPr>
          <p:cNvPr id="793" name="Google Shape;793;p67"/>
          <p:cNvSpPr/>
          <p:nvPr/>
        </p:nvSpPr>
        <p:spPr>
          <a:xfrm>
            <a:off x="7036098" y="6372908"/>
            <a:ext cx="206306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Helvetica Neue"/>
              <a:buNone/>
            </a:pPr>
            <a:r>
              <a:rPr lang="en-US" sz="1300">
                <a:solidFill>
                  <a:srgbClr val="000000"/>
                </a:solidFill>
                <a:latin typeface="Helvetica Neue"/>
                <a:ea typeface="Helvetica Neue"/>
                <a:cs typeface="Helvetica Neue"/>
                <a:sym typeface="Helvetica Neue"/>
              </a:rPr>
              <a:t>(b) Little-endian assignment</a:t>
            </a:r>
            <a:endParaRPr sz="2400">
              <a:solidFill>
                <a:schemeClr val="dk1"/>
              </a:solidFill>
              <a:latin typeface="Times New Roman"/>
              <a:ea typeface="Times New Roman"/>
              <a:cs typeface="Times New Roman"/>
              <a:sym typeface="Times New Roman"/>
            </a:endParaRPr>
          </a:p>
        </p:txBody>
      </p:sp>
      <p:sp>
        <p:nvSpPr>
          <p:cNvPr id="794" name="Google Shape;794;p67"/>
          <p:cNvSpPr/>
          <p:nvPr/>
        </p:nvSpPr>
        <p:spPr>
          <a:xfrm>
            <a:off x="6432551" y="3581400"/>
            <a:ext cx="9297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4</a:t>
            </a:r>
            <a:endParaRPr sz="2400">
              <a:solidFill>
                <a:schemeClr val="dk1"/>
              </a:solidFill>
              <a:latin typeface="Times New Roman"/>
              <a:ea typeface="Times New Roman"/>
              <a:cs typeface="Times New Roman"/>
              <a:sym typeface="Times New Roman"/>
            </a:endParaRPr>
          </a:p>
        </p:txBody>
      </p:sp>
      <p:sp>
        <p:nvSpPr>
          <p:cNvPr id="795" name="Google Shape;795;p67"/>
          <p:cNvSpPr/>
          <p:nvPr/>
        </p:nvSpPr>
        <p:spPr>
          <a:xfrm>
            <a:off x="1600201" y="2447925"/>
            <a:ext cx="15709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W</a:t>
            </a:r>
            <a:endParaRPr sz="2400">
              <a:solidFill>
                <a:schemeClr val="dk1"/>
              </a:solidFill>
              <a:latin typeface="Times New Roman"/>
              <a:ea typeface="Times New Roman"/>
              <a:cs typeface="Times New Roman"/>
              <a:sym typeface="Times New Roman"/>
            </a:endParaRPr>
          </a:p>
        </p:txBody>
      </p:sp>
      <p:sp>
        <p:nvSpPr>
          <p:cNvPr id="796" name="Google Shape;796;p67"/>
          <p:cNvSpPr/>
          <p:nvPr/>
        </p:nvSpPr>
        <p:spPr>
          <a:xfrm>
            <a:off x="1801284" y="2447925"/>
            <a:ext cx="242054"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ord</a:t>
            </a:r>
            <a:endParaRPr sz="2400">
              <a:solidFill>
                <a:schemeClr val="dk1"/>
              </a:solidFill>
              <a:latin typeface="Times New Roman"/>
              <a:ea typeface="Times New Roman"/>
              <a:cs typeface="Times New Roman"/>
              <a:sym typeface="Times New Roman"/>
            </a:endParaRPr>
          </a:p>
        </p:txBody>
      </p:sp>
      <p:sp>
        <p:nvSpPr>
          <p:cNvPr id="797" name="Google Shape;797;p67"/>
          <p:cNvSpPr/>
          <p:nvPr/>
        </p:nvSpPr>
        <p:spPr>
          <a:xfrm>
            <a:off x="1524001" y="2655889"/>
            <a:ext cx="594715" cy="2000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300"/>
              <a:buFont typeface="Arial"/>
              <a:buNone/>
            </a:pPr>
            <a:r>
              <a:rPr lang="en-US" sz="1300">
                <a:solidFill>
                  <a:srgbClr val="000000"/>
                </a:solidFill>
                <a:latin typeface="Arial"/>
                <a:ea typeface="Arial"/>
                <a:cs typeface="Arial"/>
                <a:sym typeface="Arial"/>
              </a:rPr>
              <a:t>address</a:t>
            </a:r>
            <a:endParaRPr sz="2400">
              <a:solidFill>
                <a:schemeClr val="dk1"/>
              </a:solidFill>
              <a:latin typeface="Times New Roman"/>
              <a:ea typeface="Times New Roman"/>
              <a:cs typeface="Times New Roman"/>
              <a:sym typeface="Times New Roman"/>
            </a:endParaRPr>
          </a:p>
        </p:txBody>
      </p:sp>
      <p:sp>
        <p:nvSpPr>
          <p:cNvPr id="798" name="Google Shape;798;p67"/>
          <p:cNvSpPr txBox="1"/>
          <p:nvPr/>
        </p:nvSpPr>
        <p:spPr>
          <a:xfrm>
            <a:off x="8288867" y="4340225"/>
            <a:ext cx="3556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20000"/>
              </a:lnSpc>
              <a:spcBef>
                <a:spcPts val="0"/>
              </a:spcBef>
              <a:spcAft>
                <a:spcPts val="0"/>
              </a:spcAft>
              <a:buClr>
                <a:schemeClr val="dk1"/>
              </a:buClr>
              <a:buSzPts val="2000"/>
              <a:buFont typeface="Calibri"/>
              <a:buNone/>
            </a:pPr>
            <a:r>
              <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a:p>
            <a:pPr indent="0" lvl="0" marL="0" marR="0" rtl="0" algn="l">
              <a:lnSpc>
                <a:spcPct val="20000"/>
              </a:lnSpc>
              <a:spcBef>
                <a:spcPts val="1000"/>
              </a:spcBef>
              <a:spcAft>
                <a:spcPts val="0"/>
              </a:spcAft>
              <a:buClr>
                <a:schemeClr val="dk1"/>
              </a:buClr>
              <a:buSzPts val="2000"/>
              <a:buFont typeface="Calibri"/>
              <a:buNone/>
            </a:pPr>
            <a:r>
              <a:t/>
            </a:r>
            <a:endParaRPr sz="2000">
              <a:solidFill>
                <a:schemeClr val="dk1"/>
              </a:solidFill>
              <a:latin typeface="Arial"/>
              <a:ea typeface="Arial"/>
              <a:cs typeface="Arial"/>
              <a:sym typeface="Arial"/>
            </a:endParaRPr>
          </a:p>
        </p:txBody>
      </p:sp>
      <p:sp>
        <p:nvSpPr>
          <p:cNvPr id="799" name="Google Shape;799;p67"/>
          <p:cNvSpPr txBox="1"/>
          <p:nvPr/>
        </p:nvSpPr>
        <p:spPr>
          <a:xfrm>
            <a:off x="3691467" y="4340225"/>
            <a:ext cx="3556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20000"/>
              </a:lnSpc>
              <a:spcBef>
                <a:spcPts val="0"/>
              </a:spcBef>
              <a:spcAft>
                <a:spcPts val="0"/>
              </a:spcAft>
              <a:buClr>
                <a:schemeClr val="dk1"/>
              </a:buClr>
              <a:buSzPts val="2000"/>
              <a:buFont typeface="Calibri"/>
              <a:buNone/>
            </a:pPr>
            <a:r>
              <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lnSpc>
                <a:spcPct val="20000"/>
              </a:lnSpc>
              <a:spcBef>
                <a:spcPts val="1000"/>
              </a:spcBef>
              <a:spcAft>
                <a:spcPts val="0"/>
              </a:spcAft>
              <a:buClr>
                <a:schemeClr val="dk1"/>
              </a:buClr>
              <a:buSzPts val="2000"/>
              <a:buFont typeface="Arial"/>
              <a:buNone/>
            </a:pPr>
            <a:r>
              <a:rPr lang="en-US" sz="20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a:p>
            <a:pPr indent="0" lvl="0" marL="0" marR="0" rtl="0" algn="l">
              <a:lnSpc>
                <a:spcPct val="20000"/>
              </a:lnSpc>
              <a:spcBef>
                <a:spcPts val="1000"/>
              </a:spcBef>
              <a:spcAft>
                <a:spcPts val="0"/>
              </a:spcAft>
              <a:buClr>
                <a:schemeClr val="dk1"/>
              </a:buClr>
              <a:buSzPts val="2000"/>
              <a:buFont typeface="Calibri"/>
              <a:buNone/>
            </a:pPr>
            <a:r>
              <a:t/>
            </a:r>
            <a:endParaRPr sz="2000">
              <a:solidFill>
                <a:schemeClr val="dk1"/>
              </a:solidFill>
              <a:latin typeface="Arial"/>
              <a:ea typeface="Arial"/>
              <a:cs typeface="Arial"/>
              <a:sym typeface="Arial"/>
            </a:endParaRPr>
          </a:p>
        </p:txBody>
      </p:sp>
      <p:sp>
        <p:nvSpPr>
          <p:cNvPr id="800" name="Google Shape;800;p67"/>
          <p:cNvSpPr/>
          <p:nvPr/>
        </p:nvSpPr>
        <p:spPr>
          <a:xfrm>
            <a:off x="3972197" y="6540477"/>
            <a:ext cx="3034485" cy="3077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Byte and word addressing.</a:t>
            </a:r>
            <a:endParaRPr sz="3600">
              <a:solidFill>
                <a:schemeClr val="dk1"/>
              </a:solidFill>
              <a:latin typeface="Times New Roman"/>
              <a:ea typeface="Times New Roman"/>
              <a:cs typeface="Times New Roman"/>
              <a:sym typeface="Times New Roman"/>
            </a:endParaRPr>
          </a:p>
        </p:txBody>
      </p:sp>
      <p:sp>
        <p:nvSpPr>
          <p:cNvPr id="801" name="Google Shape;801;p67"/>
          <p:cNvSpPr txBox="1"/>
          <p:nvPr/>
        </p:nvSpPr>
        <p:spPr>
          <a:xfrm>
            <a:off x="914400" y="1600201"/>
            <a:ext cx="9753600" cy="6309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2"/>
              </a:buClr>
              <a:buSzPts val="1400"/>
              <a:buFont typeface="Times New Roman"/>
              <a:buNone/>
            </a:pPr>
            <a:r>
              <a:rPr lang="en-US" sz="1400">
                <a:solidFill>
                  <a:schemeClr val="dk2"/>
                </a:solidFill>
                <a:latin typeface="Times New Roman"/>
                <a:ea typeface="Times New Roman"/>
                <a:cs typeface="Times New Roman"/>
                <a:sym typeface="Times New Roman"/>
              </a:rPr>
              <a:t>Big-Endian: lower byte addresses are used for the most significant bytes of the word</a:t>
            </a:r>
            <a:endParaRPr sz="1800">
              <a:solidFill>
                <a:schemeClr val="dk1"/>
              </a:solidFill>
              <a:latin typeface="Times New Roman"/>
              <a:ea typeface="Times New Roman"/>
              <a:cs typeface="Times New Roman"/>
              <a:sym typeface="Times New Roman"/>
            </a:endParaRPr>
          </a:p>
          <a:p>
            <a:pPr indent="0" lvl="0" marL="0" marR="0" rtl="0" algn="l">
              <a:spcBef>
                <a:spcPts val="700"/>
              </a:spcBef>
              <a:spcAft>
                <a:spcPts val="0"/>
              </a:spcAft>
              <a:buClr>
                <a:schemeClr val="dk2"/>
              </a:buClr>
              <a:buSzPts val="1400"/>
              <a:buFont typeface="Times New Roman"/>
              <a:buNone/>
            </a:pPr>
            <a:r>
              <a:rPr lang="en-US" sz="1400">
                <a:solidFill>
                  <a:schemeClr val="dk2"/>
                </a:solidFill>
                <a:latin typeface="Times New Roman"/>
                <a:ea typeface="Times New Roman"/>
                <a:cs typeface="Times New Roman"/>
                <a:sym typeface="Times New Roman"/>
              </a:rPr>
              <a:t>Little-Endian: opposite ordering. lower byte addresses are used for the less significant bytes of the word</a:t>
            </a:r>
            <a:endParaRPr sz="1400">
              <a:solidFill>
                <a:schemeClr val="dk2"/>
              </a:solidFill>
              <a:latin typeface="Times New Roman"/>
              <a:ea typeface="Times New Roman"/>
              <a:cs typeface="Times New Roman"/>
              <a:sym typeface="Times New Roman"/>
            </a:endParaRPr>
          </a:p>
        </p:txBody>
      </p:sp>
      <p:sp>
        <p:nvSpPr>
          <p:cNvPr id="802" name="Google Shape;802;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803" name="Google Shape;803;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04" name="Google Shape;804;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5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5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5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5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5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5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5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5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5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5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5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5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5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5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5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5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5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5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5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500"/>
                                        <p:tgtEl>
                                          <p:spTgt spid="762"/>
                                        </p:tgtEl>
                                      </p:cBhvr>
                                    </p:animEffect>
                                  </p:childTnLst>
                                </p:cTn>
                              </p:par>
                              <p:par>
                                <p:cTn fill="hold" nodeType="with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500"/>
                                        <p:tgtEl>
                                          <p:spTgt spid="763"/>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5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5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500"/>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5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5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5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5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5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500"/>
                                        <p:tgtEl>
                                          <p:spTgt spid="783"/>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500"/>
                                        <p:tgtEl>
                                          <p:spTgt spid="784"/>
                                        </p:tgtEl>
                                      </p:cBhvr>
                                    </p:animEffec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5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5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5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5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5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5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5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5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8"/>
          <p:cNvSpPr txBox="1"/>
          <p:nvPr>
            <p:ph idx="4294967295" type="body"/>
          </p:nvPr>
        </p:nvSpPr>
        <p:spPr>
          <a:xfrm>
            <a:off x="623392" y="1219200"/>
            <a:ext cx="11162208" cy="480208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In case of 16 bit data, aligned words begin at byte addresses of 0,2,4,………………………….</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case of 32 bit data, aligned words begin at byte address of 0,4,8,………………………….</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case of 64 bit data, aligned words begin at byte addresses of 0,8,16,………………………..</a:t>
            </a:r>
            <a:endParaRPr>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some cases words can start at an arbitrary byte address also then, we say that word locations are </a:t>
            </a:r>
            <a:r>
              <a:rPr lang="en-US">
                <a:solidFill>
                  <a:srgbClr val="FF0000"/>
                </a:solidFill>
                <a:latin typeface="Times New Roman"/>
                <a:ea typeface="Times New Roman"/>
                <a:cs typeface="Times New Roman"/>
                <a:sym typeface="Times New Roman"/>
              </a:rPr>
              <a:t>unaligned</a:t>
            </a:r>
            <a:endParaRPr>
              <a:latin typeface="Times New Roman"/>
              <a:ea typeface="Times New Roman"/>
              <a:cs typeface="Times New Roman"/>
              <a:sym typeface="Times New Roman"/>
            </a:endParaRPr>
          </a:p>
          <a:p>
            <a:pPr indent="-50800" lvl="0" marL="228600" rtl="0" algn="just">
              <a:lnSpc>
                <a:spcPct val="90000"/>
              </a:lnSpc>
              <a:spcBef>
                <a:spcPts val="1000"/>
              </a:spcBef>
              <a:spcAft>
                <a:spcPts val="0"/>
              </a:spcAft>
              <a:buClr>
                <a:schemeClr val="dk1"/>
              </a:buClr>
              <a:buSzPts val="2800"/>
              <a:buNone/>
            </a:pPr>
            <a:r>
              <a:t/>
            </a:r>
            <a:endParaRPr/>
          </a:p>
        </p:txBody>
      </p:sp>
      <p:sp>
        <p:nvSpPr>
          <p:cNvPr id="810" name="Google Shape;810;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811" name="Google Shape;811;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12" name="Google Shape;812;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9">
                                            <p:txEl>
                                              <p:pRg end="0" st="0"/>
                                            </p:txEl>
                                          </p:spTgt>
                                        </p:tgtEl>
                                        <p:attrNameLst>
                                          <p:attrName>style.visibility</p:attrName>
                                        </p:attrNameLst>
                                      </p:cBhvr>
                                      <p:to>
                                        <p:strVal val="visible"/>
                                      </p:to>
                                    </p:set>
                                    <p:anim calcmode="lin" valueType="num">
                                      <p:cBhvr additive="base">
                                        <p:cTn dur="500"/>
                                        <p:tgtEl>
                                          <p:spTgt spid="80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9">
                                            <p:txEl>
                                              <p:pRg end="1" st="1"/>
                                            </p:txEl>
                                          </p:spTgt>
                                        </p:tgtEl>
                                        <p:attrNameLst>
                                          <p:attrName>style.visibility</p:attrName>
                                        </p:attrNameLst>
                                      </p:cBhvr>
                                      <p:to>
                                        <p:strVal val="visible"/>
                                      </p:to>
                                    </p:set>
                                    <p:anim calcmode="lin" valueType="num">
                                      <p:cBhvr additive="base">
                                        <p:cTn dur="500"/>
                                        <p:tgtEl>
                                          <p:spTgt spid="80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9">
                                            <p:txEl>
                                              <p:pRg end="2" st="2"/>
                                            </p:txEl>
                                          </p:spTgt>
                                        </p:tgtEl>
                                        <p:attrNameLst>
                                          <p:attrName>style.visibility</p:attrName>
                                        </p:attrNameLst>
                                      </p:cBhvr>
                                      <p:to>
                                        <p:strVal val="visible"/>
                                      </p:to>
                                    </p:set>
                                    <p:anim calcmode="lin" valueType="num">
                                      <p:cBhvr additive="base">
                                        <p:cTn dur="500"/>
                                        <p:tgtEl>
                                          <p:spTgt spid="80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9">
                                            <p:txEl>
                                              <p:pRg end="3" st="3"/>
                                            </p:txEl>
                                          </p:spTgt>
                                        </p:tgtEl>
                                        <p:attrNameLst>
                                          <p:attrName>style.visibility</p:attrName>
                                        </p:attrNameLst>
                                      </p:cBhvr>
                                      <p:to>
                                        <p:strVal val="visible"/>
                                      </p:to>
                                    </p:set>
                                    <p:anim calcmode="lin" valueType="num">
                                      <p:cBhvr additive="base">
                                        <p:cTn dur="500"/>
                                        <p:tgtEl>
                                          <p:spTgt spid="80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9">
                                            <p:txEl>
                                              <p:pRg end="4" st="4"/>
                                            </p:txEl>
                                          </p:spTgt>
                                        </p:tgtEl>
                                        <p:attrNameLst>
                                          <p:attrName>style.visibility</p:attrName>
                                        </p:attrNameLst>
                                      </p:cBhvr>
                                      <p:to>
                                        <p:strVal val="visible"/>
                                      </p:to>
                                    </p:set>
                                    <p:anim calcmode="lin" valueType="num">
                                      <p:cBhvr additive="base">
                                        <p:cTn dur="500"/>
                                        <p:tgtEl>
                                          <p:spTgt spid="80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9"/>
          <p:cNvSpPr txBox="1"/>
          <p:nvPr>
            <p:ph type="title"/>
          </p:nvPr>
        </p:nvSpPr>
        <p:spPr>
          <a:xfrm>
            <a:off x="2246313" y="980729"/>
            <a:ext cx="7772400" cy="2232248"/>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Instruction and instruction sequencing</a:t>
            </a:r>
            <a:endParaRPr/>
          </a:p>
        </p:txBody>
      </p:sp>
      <p:sp>
        <p:nvSpPr>
          <p:cNvPr id="818" name="Google Shape;818;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9" name="Google Shape;819;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20" name="Google Shape;820;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0"/>
          <p:cNvSpPr txBox="1"/>
          <p:nvPr>
            <p:ph type="title"/>
          </p:nvPr>
        </p:nvSpPr>
        <p:spPr>
          <a:xfrm>
            <a:off x="1981200" y="928670"/>
            <a:ext cx="8229600" cy="48896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t/>
            </a:r>
            <a:endParaRPr sz="3600">
              <a:solidFill>
                <a:srgbClr val="FF0000"/>
              </a:solidFill>
              <a:latin typeface="Times New Roman"/>
              <a:ea typeface="Times New Roman"/>
              <a:cs typeface="Times New Roman"/>
              <a:sym typeface="Times New Roman"/>
            </a:endParaRPr>
          </a:p>
        </p:txBody>
      </p:sp>
      <p:sp>
        <p:nvSpPr>
          <p:cNvPr id="826" name="Google Shape;826;p70"/>
          <p:cNvSpPr txBox="1"/>
          <p:nvPr>
            <p:ph idx="1" type="body"/>
          </p:nvPr>
        </p:nvSpPr>
        <p:spPr>
          <a:xfrm>
            <a:off x="1981200" y="1600200"/>
            <a:ext cx="8229600" cy="475615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sz="2400">
                <a:latin typeface="Times New Roman"/>
                <a:ea typeface="Times New Roman"/>
                <a:cs typeface="Times New Roman"/>
                <a:sym typeface="Times New Roman"/>
              </a:rPr>
              <a:t>Instruction</a:t>
            </a:r>
            <a:r>
              <a:rPr lang="en-US" sz="2400">
                <a:latin typeface="Times New Roman"/>
                <a:ea typeface="Times New Roman"/>
                <a:cs typeface="Times New Roman"/>
                <a:sym typeface="Times New Roman"/>
              </a:rPr>
              <a:t>:  is command to the microprocessor to perform a given task on specified data. </a:t>
            </a:r>
            <a:endParaRPr/>
          </a:p>
          <a:p>
            <a:pPr indent="-228600" lvl="0" marL="228600" rtl="0" algn="l">
              <a:lnSpc>
                <a:spcPct val="90000"/>
              </a:lnSpc>
              <a:spcBef>
                <a:spcPts val="1000"/>
              </a:spcBef>
              <a:spcAft>
                <a:spcPts val="0"/>
              </a:spcAft>
              <a:buClr>
                <a:schemeClr val="dk1"/>
              </a:buClr>
              <a:buSzPct val="100000"/>
              <a:buChar char="•"/>
            </a:pPr>
            <a:r>
              <a:rPr b="1" lang="en-US" sz="2400">
                <a:latin typeface="Times New Roman"/>
                <a:ea typeface="Times New Roman"/>
                <a:cs typeface="Times New Roman"/>
                <a:sym typeface="Times New Roman"/>
              </a:rPr>
              <a:t>Instruction Set</a:t>
            </a:r>
            <a:r>
              <a:rPr lang="en-US" sz="2400">
                <a:latin typeface="Times New Roman"/>
                <a:ea typeface="Times New Roman"/>
                <a:cs typeface="Times New Roman"/>
                <a:sym typeface="Times New Roman"/>
              </a:rPr>
              <a:t>: The entire group of these instructions are called instruction set.</a:t>
            </a:r>
            <a:endParaRPr/>
          </a:p>
          <a:p>
            <a:pPr indent="-228600" lvl="0" marL="228600" rtl="0" algn="l">
              <a:lnSpc>
                <a:spcPct val="90000"/>
              </a:lnSpc>
              <a:spcBef>
                <a:spcPts val="1000"/>
              </a:spcBef>
              <a:spcAft>
                <a:spcPts val="0"/>
              </a:spcAft>
              <a:buClr>
                <a:schemeClr val="dk1"/>
              </a:buClr>
              <a:buSzPct val="100000"/>
              <a:buChar char="•"/>
            </a:pPr>
            <a:r>
              <a:rPr b="1" lang="en-US" sz="2400">
                <a:latin typeface="Times New Roman"/>
                <a:ea typeface="Times New Roman"/>
                <a:cs typeface="Times New Roman"/>
                <a:sym typeface="Times New Roman"/>
              </a:rPr>
              <a:t>instruction sequencing :</a:t>
            </a:r>
            <a:r>
              <a:rPr lang="en-US" sz="2400">
                <a:latin typeface="Times New Roman"/>
                <a:ea typeface="Times New Roman"/>
                <a:cs typeface="Times New Roman"/>
                <a:sym typeface="Times New Roman"/>
              </a:rPr>
              <a:t> The order in which the instructions in a program are carried out.</a:t>
            </a:r>
            <a:endParaRPr/>
          </a:p>
          <a:p>
            <a:pPr indent="0" lvl="0" marL="0" rtl="0" algn="l">
              <a:lnSpc>
                <a:spcPct val="90000"/>
              </a:lnSpc>
              <a:spcBef>
                <a:spcPts val="1000"/>
              </a:spcBef>
              <a:spcAft>
                <a:spcPts val="0"/>
              </a:spcAft>
              <a:buClr>
                <a:schemeClr val="dk1"/>
              </a:buClr>
              <a:buSzPct val="100000"/>
              <a:buNone/>
            </a:pPr>
            <a:r>
              <a:rPr lang="en-US" sz="2400">
                <a:latin typeface="Times New Roman"/>
                <a:ea typeface="Times New Roman"/>
                <a:cs typeface="Times New Roman"/>
                <a:sym typeface="Times New Roman"/>
              </a:rPr>
              <a:t>4 TYPES OF OPERATION:-</a:t>
            </a:r>
            <a:endParaRPr/>
          </a:p>
          <a:p>
            <a:pPr indent="0" lvl="0" marL="0" rtl="0" algn="l">
              <a:lnSpc>
                <a:spcPct val="90000"/>
              </a:lnSpc>
              <a:spcBef>
                <a:spcPts val="1000"/>
              </a:spcBef>
              <a:spcAft>
                <a:spcPts val="0"/>
              </a:spcAft>
              <a:buClr>
                <a:schemeClr val="dk1"/>
              </a:buClr>
              <a:buSzPct val="100000"/>
              <a:buNone/>
            </a:pPr>
            <a:r>
              <a:rPr lang="en-US" sz="2400">
                <a:latin typeface="Times New Roman"/>
                <a:ea typeface="Times New Roman"/>
                <a:cs typeface="Times New Roman"/>
                <a:sym typeface="Times New Roman"/>
              </a:rPr>
              <a:t>A computer must have instructions capable of performing 4 types of operation</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Data transfer between memory and processor register</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Arithmetic and logic operation</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 Program sequencing and control</a:t>
            </a:r>
            <a:endParaRPr/>
          </a:p>
          <a:p>
            <a:pPr indent="-228600" lvl="0" marL="228600" rtl="0" algn="l">
              <a:lnSpc>
                <a:spcPct val="90000"/>
              </a:lnSpc>
              <a:spcBef>
                <a:spcPts val="1000"/>
              </a:spcBef>
              <a:spcAft>
                <a:spcPts val="0"/>
              </a:spcAft>
              <a:buClr>
                <a:schemeClr val="dk1"/>
              </a:buClr>
              <a:buSzPct val="100000"/>
              <a:buChar char="•"/>
            </a:pPr>
            <a:r>
              <a:rPr lang="en-US" sz="2400">
                <a:latin typeface="Times New Roman"/>
                <a:ea typeface="Times New Roman"/>
                <a:cs typeface="Times New Roman"/>
                <a:sym typeface="Times New Roman"/>
              </a:rPr>
              <a:t>I/O transfer</a:t>
            </a:r>
            <a:endParaRPr/>
          </a:p>
        </p:txBody>
      </p:sp>
      <p:sp>
        <p:nvSpPr>
          <p:cNvPr id="827" name="Google Shape;827;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8" name="Google Shape;82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29" name="Google Shape;82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71"/>
          <p:cNvSpPr txBox="1"/>
          <p:nvPr>
            <p:ph type="title"/>
          </p:nvPr>
        </p:nvSpPr>
        <p:spPr>
          <a:xfrm>
            <a:off x="1487488" y="908721"/>
            <a:ext cx="8767522" cy="60352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Times New Roman"/>
              <a:buNone/>
            </a:pPr>
            <a:br>
              <a:rPr lang="en-US" sz="4000">
                <a:solidFill>
                  <a:srgbClr val="FF0000"/>
                </a:solidFill>
                <a:latin typeface="Times New Roman"/>
                <a:ea typeface="Times New Roman"/>
                <a:cs typeface="Times New Roman"/>
                <a:sym typeface="Times New Roman"/>
              </a:rPr>
            </a:br>
            <a:r>
              <a:rPr lang="en-US" sz="4000">
                <a:solidFill>
                  <a:srgbClr val="FF0000"/>
                </a:solidFill>
                <a:latin typeface="Times New Roman"/>
                <a:ea typeface="Times New Roman"/>
                <a:cs typeface="Times New Roman"/>
                <a:sym typeface="Times New Roman"/>
              </a:rPr>
              <a:t>Register transfer notation (RTN) </a:t>
            </a:r>
            <a:br>
              <a:rPr lang="en-US" sz="4000">
                <a:solidFill>
                  <a:srgbClr val="FF0000"/>
                </a:solidFill>
                <a:latin typeface="Times New Roman"/>
                <a:ea typeface="Times New Roman"/>
                <a:cs typeface="Times New Roman"/>
                <a:sym typeface="Times New Roman"/>
              </a:rPr>
            </a:br>
            <a:endParaRPr sz="4000">
              <a:solidFill>
                <a:srgbClr val="FF0000"/>
              </a:solidFill>
              <a:latin typeface="Times New Roman"/>
              <a:ea typeface="Times New Roman"/>
              <a:cs typeface="Times New Roman"/>
              <a:sym typeface="Times New Roman"/>
            </a:endParaRPr>
          </a:p>
        </p:txBody>
      </p:sp>
      <p:sp>
        <p:nvSpPr>
          <p:cNvPr id="835" name="Google Shape;835;p71"/>
          <p:cNvSpPr txBox="1"/>
          <p:nvPr>
            <p:ph idx="1" type="body"/>
          </p:nvPr>
        </p:nvSpPr>
        <p:spPr>
          <a:xfrm>
            <a:off x="1882374" y="1512244"/>
            <a:ext cx="8515672" cy="5157117"/>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Transfer between processor registers &amp; memory, between processor register &amp; I/O devices	</a:t>
            </a:r>
            <a:endParaRPr/>
          </a:p>
          <a:p>
            <a:pPr indent="-228600" lvl="0" marL="228600" rtl="0" algn="l">
              <a:lnSpc>
                <a:spcPct val="80000"/>
              </a:lnSpc>
              <a:spcBef>
                <a:spcPts val="120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Memory locations, registers and I/O register names are identified by a symbolic  name in uppercase alphabets</a:t>
            </a:r>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LOC,PLACE,MEM are the address of memory location</a:t>
            </a:r>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R1 , R2,… are processor registers</a:t>
            </a:r>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DATA_IN, DATA_OUT are I/O registers</a:t>
            </a:r>
            <a:endParaRPr/>
          </a:p>
          <a:p>
            <a:pPr indent="-228600" lvl="0" marL="228600" rtl="0" algn="l">
              <a:lnSpc>
                <a:spcPct val="90000"/>
              </a:lnSpc>
              <a:spcBef>
                <a:spcPts val="100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Contents of location is indicated by using square brackets [ ]</a:t>
            </a:r>
            <a:endParaRPr/>
          </a:p>
          <a:p>
            <a:pPr indent="-228600" lvl="0" marL="228600" rtl="0" algn="l">
              <a:lnSpc>
                <a:spcPct val="90000"/>
              </a:lnSpc>
              <a:spcBef>
                <a:spcPts val="100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RHS of RTN always denotes a values, and is called </a:t>
            </a:r>
            <a:r>
              <a:rPr lang="en-US" sz="2400">
                <a:solidFill>
                  <a:srgbClr val="FF0000"/>
                </a:solidFill>
                <a:latin typeface="Times New Roman"/>
                <a:ea typeface="Times New Roman"/>
                <a:cs typeface="Times New Roman"/>
                <a:sym typeface="Times New Roman"/>
              </a:rPr>
              <a:t>Source</a:t>
            </a:r>
            <a:endParaRPr/>
          </a:p>
          <a:p>
            <a:pPr indent="-228600" lvl="0" marL="228600" rtl="0" algn="l">
              <a:lnSpc>
                <a:spcPct val="90000"/>
              </a:lnSpc>
              <a:spcBef>
                <a:spcPts val="100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LHS of RTN always denotes a symbolic name where </a:t>
            </a:r>
            <a:r>
              <a:rPr lang="en-US" sz="2400">
                <a:solidFill>
                  <a:srgbClr val="FF0000"/>
                </a:solidFill>
                <a:latin typeface="Times New Roman"/>
                <a:ea typeface="Times New Roman"/>
                <a:cs typeface="Times New Roman"/>
                <a:sym typeface="Times New Roman"/>
              </a:rPr>
              <a:t>value</a:t>
            </a:r>
            <a:r>
              <a:rPr lang="en-US" sz="2400">
                <a:latin typeface="Times New Roman"/>
                <a:ea typeface="Times New Roman"/>
                <a:cs typeface="Times New Roman"/>
                <a:sym typeface="Times New Roman"/>
              </a:rPr>
              <a:t> is to </a:t>
            </a:r>
            <a:r>
              <a:rPr lang="en-US" sz="2400">
                <a:solidFill>
                  <a:srgbClr val="FF0000"/>
                </a:solidFill>
                <a:latin typeface="Times New Roman"/>
                <a:ea typeface="Times New Roman"/>
                <a:cs typeface="Times New Roman"/>
                <a:sym typeface="Times New Roman"/>
              </a:rPr>
              <a:t>be stored</a:t>
            </a:r>
            <a:r>
              <a:rPr lang="en-US" sz="2400">
                <a:latin typeface="Times New Roman"/>
                <a:ea typeface="Times New Roman"/>
                <a:cs typeface="Times New Roman"/>
                <a:sym typeface="Times New Roman"/>
              </a:rPr>
              <a:t> and is called </a:t>
            </a:r>
            <a:r>
              <a:rPr lang="en-US" sz="2400">
                <a:solidFill>
                  <a:srgbClr val="FF0000"/>
                </a:solidFill>
                <a:latin typeface="Times New Roman"/>
                <a:ea typeface="Times New Roman"/>
                <a:cs typeface="Times New Roman"/>
                <a:sym typeface="Times New Roman"/>
              </a:rPr>
              <a:t>destination </a:t>
            </a:r>
            <a:endParaRPr/>
          </a:p>
          <a:p>
            <a:pPr indent="-228600" lvl="0" marL="228600" rtl="0" algn="l">
              <a:lnSpc>
                <a:spcPct val="90000"/>
              </a:lnSpc>
              <a:spcBef>
                <a:spcPts val="100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Source contents are not modified</a:t>
            </a:r>
            <a:endParaRPr/>
          </a:p>
          <a:p>
            <a:pPr indent="-228600" lvl="0" marL="228600" rtl="0" algn="l">
              <a:lnSpc>
                <a:spcPct val="90000"/>
              </a:lnSpc>
              <a:spcBef>
                <a:spcPts val="100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Destination contents are overwritten</a:t>
            </a:r>
            <a:endParaRPr/>
          </a:p>
          <a:p>
            <a:pPr indent="0" lvl="0" marL="0" rtl="0" algn="l">
              <a:lnSpc>
                <a:spcPct val="8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836" name="Google Shape;836;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37" name="Google Shape;837;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838" name="Google Shape;838;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2"/>
          <p:cNvSpPr txBox="1"/>
          <p:nvPr>
            <p:ph type="title"/>
          </p:nvPr>
        </p:nvSpPr>
        <p:spPr>
          <a:xfrm>
            <a:off x="2068132" y="1264146"/>
            <a:ext cx="8229600" cy="67210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Times New Roman"/>
              <a:buNone/>
            </a:pPr>
            <a:r>
              <a:rPr lang="en-US" sz="4000">
                <a:solidFill>
                  <a:srgbClr val="FF0000"/>
                </a:solidFill>
                <a:latin typeface="Times New Roman"/>
                <a:ea typeface="Times New Roman"/>
                <a:cs typeface="Times New Roman"/>
                <a:sym typeface="Times New Roman"/>
              </a:rPr>
              <a:t>Examples of RTN statements </a:t>
            </a:r>
            <a:br>
              <a:rPr lang="en-US" sz="4000">
                <a:solidFill>
                  <a:srgbClr val="FF0000"/>
                </a:solidFill>
                <a:latin typeface="Times New Roman"/>
                <a:ea typeface="Times New Roman"/>
                <a:cs typeface="Times New Roman"/>
                <a:sym typeface="Times New Roman"/>
              </a:rPr>
            </a:br>
            <a:endParaRPr sz="4000">
              <a:solidFill>
                <a:srgbClr val="FF0000"/>
              </a:solidFill>
              <a:latin typeface="Times New Roman"/>
              <a:ea typeface="Times New Roman"/>
              <a:cs typeface="Times New Roman"/>
              <a:sym typeface="Times New Roman"/>
            </a:endParaRPr>
          </a:p>
        </p:txBody>
      </p:sp>
      <p:sp>
        <p:nvSpPr>
          <p:cNvPr id="844" name="Google Shape;844;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431800" lvl="0" marL="609600" rtl="0" algn="l">
              <a:lnSpc>
                <a:spcPct val="90000"/>
              </a:lnSpc>
              <a:spcBef>
                <a:spcPts val="1000"/>
              </a:spcBef>
              <a:spcAft>
                <a:spcPts val="0"/>
              </a:spcAft>
              <a:buClr>
                <a:schemeClr val="dk1"/>
              </a:buClr>
              <a:buSzPts val="2800"/>
              <a:buNone/>
            </a:pPr>
            <a:r>
              <a:t/>
            </a:r>
            <a:endParaRPr/>
          </a:p>
          <a:p>
            <a:pPr indent="-609600" lvl="0" marL="609600" rtl="0" algn="l">
              <a:lnSpc>
                <a:spcPct val="90000"/>
              </a:lnSpc>
              <a:spcBef>
                <a:spcPts val="1000"/>
              </a:spcBef>
              <a:spcAft>
                <a:spcPts val="0"/>
              </a:spcAft>
              <a:buClr>
                <a:schemeClr val="dk1"/>
              </a:buClr>
              <a:buSzPts val="2800"/>
              <a:buChar char="•"/>
            </a:pPr>
            <a:r>
              <a:rPr lang="en-US"/>
              <a:t>R2                               [LOCN]</a:t>
            </a:r>
            <a:endParaRPr/>
          </a:p>
          <a:p>
            <a:pPr indent="-609600" lvl="0" marL="609600" rtl="0" algn="l">
              <a:lnSpc>
                <a:spcPct val="90000"/>
              </a:lnSpc>
              <a:spcBef>
                <a:spcPts val="1000"/>
              </a:spcBef>
              <a:spcAft>
                <a:spcPts val="0"/>
              </a:spcAft>
              <a:buClr>
                <a:schemeClr val="dk1"/>
              </a:buClr>
              <a:buSzPts val="2800"/>
              <a:buNone/>
            </a:pPr>
            <a:r>
              <a:t/>
            </a:r>
            <a:endParaRPr/>
          </a:p>
          <a:p>
            <a:pPr indent="-609600" lvl="0" marL="609600" rtl="0" algn="l">
              <a:lnSpc>
                <a:spcPct val="90000"/>
              </a:lnSpc>
              <a:spcBef>
                <a:spcPts val="1000"/>
              </a:spcBef>
              <a:spcAft>
                <a:spcPts val="0"/>
              </a:spcAft>
              <a:buClr>
                <a:schemeClr val="dk1"/>
              </a:buClr>
              <a:buSzPts val="2800"/>
              <a:buNone/>
            </a:pPr>
            <a:r>
              <a:t/>
            </a:r>
            <a:endParaRPr/>
          </a:p>
          <a:p>
            <a:pPr indent="-609600" lvl="0" marL="609600" rtl="0" algn="l">
              <a:lnSpc>
                <a:spcPct val="90000"/>
              </a:lnSpc>
              <a:spcBef>
                <a:spcPts val="1000"/>
              </a:spcBef>
              <a:spcAft>
                <a:spcPts val="0"/>
              </a:spcAft>
              <a:buClr>
                <a:schemeClr val="dk1"/>
              </a:buClr>
              <a:buSzPts val="2800"/>
              <a:buChar char="•"/>
            </a:pPr>
            <a:r>
              <a:rPr lang="en-US"/>
              <a:t>R4                                 [R3] +[R2]</a:t>
            </a:r>
            <a:endParaRPr/>
          </a:p>
          <a:p>
            <a:pPr indent="-431800" lvl="0" marL="609600" rtl="0" algn="l">
              <a:lnSpc>
                <a:spcPct val="90000"/>
              </a:lnSpc>
              <a:spcBef>
                <a:spcPts val="1000"/>
              </a:spcBef>
              <a:spcAft>
                <a:spcPts val="0"/>
              </a:spcAft>
              <a:buClr>
                <a:schemeClr val="dk1"/>
              </a:buClr>
              <a:buSzPts val="2800"/>
              <a:buNone/>
            </a:pPr>
            <a:r>
              <a:t/>
            </a:r>
            <a:endParaRPr/>
          </a:p>
        </p:txBody>
      </p:sp>
      <p:cxnSp>
        <p:nvCxnSpPr>
          <p:cNvPr id="845" name="Google Shape;845;p72"/>
          <p:cNvCxnSpPr/>
          <p:nvPr/>
        </p:nvCxnSpPr>
        <p:spPr>
          <a:xfrm flipH="1">
            <a:off x="3212976" y="3068959"/>
            <a:ext cx="1082824" cy="1"/>
          </a:xfrm>
          <a:prstGeom prst="straightConnector1">
            <a:avLst/>
          </a:prstGeom>
          <a:noFill/>
          <a:ln cap="flat" cmpd="sng" w="9525">
            <a:solidFill>
              <a:schemeClr val="dk1"/>
            </a:solidFill>
            <a:prstDash val="solid"/>
            <a:round/>
            <a:headEnd len="med" w="med" type="none"/>
            <a:tailEnd len="med" w="med" type="triangle"/>
          </a:ln>
        </p:spPr>
      </p:cxnSp>
      <p:cxnSp>
        <p:nvCxnSpPr>
          <p:cNvPr id="846" name="Google Shape;846;p72"/>
          <p:cNvCxnSpPr/>
          <p:nvPr/>
        </p:nvCxnSpPr>
        <p:spPr>
          <a:xfrm flipH="1">
            <a:off x="3087480" y="4653136"/>
            <a:ext cx="1152128" cy="1"/>
          </a:xfrm>
          <a:prstGeom prst="straightConnector1">
            <a:avLst/>
          </a:prstGeom>
          <a:noFill/>
          <a:ln cap="flat" cmpd="sng" w="9525">
            <a:solidFill>
              <a:schemeClr val="dk1"/>
            </a:solidFill>
            <a:prstDash val="solid"/>
            <a:round/>
            <a:headEnd len="med" w="med" type="none"/>
            <a:tailEnd len="med" w="med" type="triangle"/>
          </a:ln>
        </p:spPr>
      </p:cxnSp>
      <p:sp>
        <p:nvSpPr>
          <p:cNvPr id="847" name="Google Shape;847;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48" name="Google Shape;848;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849" name="Google Shape;849;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838200" y="305661"/>
            <a:ext cx="10515600" cy="639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Palatino Linotype"/>
              <a:buNone/>
            </a:pPr>
            <a:r>
              <a:rPr b="1" i="0" lang="en-US" sz="4000" u="none" cap="none" strike="noStrike">
                <a:solidFill>
                  <a:schemeClr val="dk1"/>
                </a:solidFill>
                <a:latin typeface="Palatino Linotype"/>
                <a:ea typeface="Palatino Linotype"/>
                <a:cs typeface="Palatino Linotype"/>
                <a:sym typeface="Palatino Linotype"/>
              </a:rPr>
              <a:t>Computer Types – contd.</a:t>
            </a:r>
            <a:endParaRPr/>
          </a:p>
        </p:txBody>
      </p:sp>
      <p:sp>
        <p:nvSpPr>
          <p:cNvPr id="143" name="Google Shape;143;p19"/>
          <p:cNvSpPr txBox="1"/>
          <p:nvPr>
            <p:ph idx="1" type="body"/>
          </p:nvPr>
        </p:nvSpPr>
        <p:spPr>
          <a:xfrm>
            <a:off x="838200" y="1133934"/>
            <a:ext cx="10802416" cy="523156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rmAutofit fontScale="85000" lnSpcReduction="20000"/>
          </a:bodyPr>
          <a:lstStyle/>
          <a:p>
            <a:pPr indent="0" lvl="0" marL="0" marR="0" rtl="0" algn="just">
              <a:lnSpc>
                <a:spcPct val="160000"/>
              </a:lnSpc>
              <a:spcBef>
                <a:spcPts val="0"/>
              </a:spcBef>
              <a:spcAft>
                <a:spcPts val="0"/>
              </a:spcAft>
              <a:buClr>
                <a:schemeClr val="dk1"/>
              </a:buClr>
              <a:buSzPct val="100000"/>
              <a:buFont typeface="Arial"/>
              <a:buNone/>
            </a:pPr>
            <a:r>
              <a:rPr b="1" i="0" lang="en-US" sz="2400" u="none" cap="none" strike="noStrike">
                <a:solidFill>
                  <a:schemeClr val="dk1"/>
                </a:solidFill>
                <a:latin typeface="Palatino Linotype"/>
                <a:ea typeface="Palatino Linotype"/>
                <a:cs typeface="Palatino Linotype"/>
                <a:sym typeface="Palatino Linotype"/>
              </a:rPr>
              <a:t>Super Computer: </a:t>
            </a:r>
            <a:r>
              <a:rPr b="0" i="0" lang="en-US" sz="2400" u="none" cap="none" strike="noStrike">
                <a:solidFill>
                  <a:schemeClr val="dk1"/>
                </a:solidFill>
                <a:latin typeface="Palatino Linotype"/>
                <a:ea typeface="Palatino Linotype"/>
                <a:cs typeface="Palatino Linotype"/>
                <a:sym typeface="Palatino Linotype"/>
              </a:rPr>
              <a:t>A computer that is considered to be fastest in the world. Used to execute  tasks that would take lot of time for other computers. For Ex: Modeling weather systems, genome sequence, etc (Refer site: http://www.top500.org/) </a:t>
            </a:r>
            <a:endParaRPr/>
          </a:p>
          <a:p>
            <a:pPr indent="0" lvl="0" marL="0" marR="0" rtl="0" algn="just">
              <a:lnSpc>
                <a:spcPct val="160000"/>
              </a:lnSpc>
              <a:spcBef>
                <a:spcPts val="1000"/>
              </a:spcBef>
              <a:spcAft>
                <a:spcPts val="0"/>
              </a:spcAft>
              <a:buClr>
                <a:schemeClr val="dk1"/>
              </a:buClr>
              <a:buSzPct val="100000"/>
              <a:buFont typeface="Arial"/>
              <a:buNone/>
            </a:pPr>
            <a:r>
              <a:rPr b="1" i="0" lang="en-US" sz="2400" u="none" cap="none" strike="noStrike">
                <a:solidFill>
                  <a:schemeClr val="dk1"/>
                </a:solidFill>
                <a:latin typeface="Palatino Linotype"/>
                <a:ea typeface="Palatino Linotype"/>
                <a:cs typeface="Palatino Linotype"/>
                <a:sym typeface="Palatino Linotype"/>
              </a:rPr>
              <a:t>Main Frame: </a:t>
            </a:r>
            <a:r>
              <a:rPr b="0" i="0" lang="en-US" sz="2400" u="none" cap="none" strike="noStrike">
                <a:solidFill>
                  <a:schemeClr val="dk1"/>
                </a:solidFill>
                <a:latin typeface="Palatino Linotype"/>
                <a:ea typeface="Palatino Linotype"/>
                <a:cs typeface="Palatino Linotype"/>
                <a:sym typeface="Palatino Linotype"/>
              </a:rPr>
              <a:t>Large expensive computer capable of simultaneously processing data for hundreds or thousands of users. Used to store, manage, and process large amounts of data that need to be reliable, secure, and centralized. </a:t>
            </a:r>
            <a:endParaRPr/>
          </a:p>
          <a:p>
            <a:pPr indent="0" lvl="0" marL="0" marR="0" rtl="0" algn="just">
              <a:lnSpc>
                <a:spcPct val="160000"/>
              </a:lnSpc>
              <a:spcBef>
                <a:spcPts val="1000"/>
              </a:spcBef>
              <a:spcAft>
                <a:spcPts val="0"/>
              </a:spcAft>
              <a:buClr>
                <a:schemeClr val="dk1"/>
              </a:buClr>
              <a:buSzPct val="100000"/>
              <a:buFont typeface="Arial"/>
              <a:buNone/>
            </a:pPr>
            <a:r>
              <a:rPr b="1" i="0" lang="en-US" sz="2400" u="none" cap="none" strike="noStrike">
                <a:solidFill>
                  <a:schemeClr val="dk1"/>
                </a:solidFill>
                <a:latin typeface="Palatino Linotype"/>
                <a:ea typeface="Palatino Linotype"/>
                <a:cs typeface="Palatino Linotype"/>
                <a:sym typeface="Palatino Linotype"/>
              </a:rPr>
              <a:t>Hand Held: </a:t>
            </a:r>
            <a:r>
              <a:rPr b="0" i="0" lang="en-US" sz="2400" u="none" cap="none" strike="noStrike">
                <a:solidFill>
                  <a:schemeClr val="dk1"/>
                </a:solidFill>
                <a:latin typeface="Palatino Linotype"/>
                <a:ea typeface="Palatino Linotype"/>
                <a:cs typeface="Palatino Linotype"/>
                <a:sym typeface="Palatino Linotype"/>
              </a:rPr>
              <a:t>It is also called a PDA (Personal Digital Assistant). A computer that fits into a pocket, runs on batteries, and is used while holding the unit in your hand. Typically used as an appointment book, address book, calculator and notepad. </a:t>
            </a:r>
            <a:endParaRPr/>
          </a:p>
          <a:p>
            <a:pPr indent="0" lvl="0" marL="0" marR="0" rtl="0" algn="just">
              <a:lnSpc>
                <a:spcPct val="160000"/>
              </a:lnSpc>
              <a:spcBef>
                <a:spcPts val="1000"/>
              </a:spcBef>
              <a:spcAft>
                <a:spcPts val="0"/>
              </a:spcAft>
              <a:buClr>
                <a:schemeClr val="dk1"/>
              </a:buClr>
              <a:buSzPct val="100000"/>
              <a:buFont typeface="Arial"/>
              <a:buNone/>
            </a:pPr>
            <a:r>
              <a:rPr b="1" i="0" lang="en-US" sz="2400" u="none" cap="none" strike="noStrike">
                <a:solidFill>
                  <a:schemeClr val="dk1"/>
                </a:solidFill>
                <a:latin typeface="Palatino Linotype"/>
                <a:ea typeface="Palatino Linotype"/>
                <a:cs typeface="Palatino Linotype"/>
                <a:sym typeface="Palatino Linotype"/>
              </a:rPr>
              <a:t>Multi Core: </a:t>
            </a:r>
            <a:r>
              <a:rPr b="0" i="0" lang="en-US" sz="2400" u="none" cap="none" strike="noStrike">
                <a:solidFill>
                  <a:schemeClr val="dk1"/>
                </a:solidFill>
                <a:latin typeface="Palatino Linotype"/>
                <a:ea typeface="Palatino Linotype"/>
                <a:cs typeface="Palatino Linotype"/>
                <a:sym typeface="Palatino Linotype"/>
              </a:rPr>
              <a:t>Have Multiple Cores – parallel computing platforms. Many Cores or computing elements in a single chip. Typical Examples: Sony Play station, Core 2 Duo, i3, i7 etc. </a:t>
            </a:r>
            <a:endParaRPr b="0" i="0" sz="2400" u="none" cap="none" strike="noStrike">
              <a:solidFill>
                <a:schemeClr val="dk1"/>
              </a:solidFill>
              <a:latin typeface="Palatino Linotype"/>
              <a:ea typeface="Palatino Linotype"/>
              <a:cs typeface="Palatino Linotype"/>
              <a:sym typeface="Palatino Linotype"/>
            </a:endParaRPr>
          </a:p>
        </p:txBody>
      </p:sp>
      <p:sp>
        <p:nvSpPr>
          <p:cNvPr id="144" name="Google Shape;14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45" name="Google Shape;14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46" name="Google Shape;14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3"/>
          <p:cNvSpPr txBox="1"/>
          <p:nvPr>
            <p:ph type="title"/>
          </p:nvPr>
        </p:nvSpPr>
        <p:spPr>
          <a:xfrm>
            <a:off x="1981200" y="1052736"/>
            <a:ext cx="8229600" cy="364902"/>
          </a:xfrm>
          <a:prstGeom prst="rect">
            <a:avLst/>
          </a:prstGeom>
          <a:noFill/>
          <a:ln>
            <a:noFill/>
          </a:ln>
        </p:spPr>
        <p:txBody>
          <a:bodyPr anchorCtr="0" anchor="ctr" bIns="45700" lIns="91425" spcFirstLastPara="1" rIns="91425" wrap="square" tIns="45700">
            <a:noAutofit/>
          </a:bodyPr>
          <a:lstStyle/>
          <a:p>
            <a:pPr indent="0" lvl="1" marL="0" rtl="0" algn="ctr">
              <a:spcBef>
                <a:spcPts val="0"/>
              </a:spcBef>
              <a:spcAft>
                <a:spcPts val="0"/>
              </a:spcAft>
              <a:buNone/>
            </a:pPr>
            <a:br>
              <a:rPr lang="en-US" sz="3600">
                <a:solidFill>
                  <a:srgbClr val="FF0000"/>
                </a:solidFill>
                <a:latin typeface="Times New Roman"/>
                <a:ea typeface="Times New Roman"/>
                <a:cs typeface="Times New Roman"/>
                <a:sym typeface="Times New Roman"/>
              </a:rPr>
            </a:br>
            <a:r>
              <a:rPr lang="en-US" sz="3600">
                <a:solidFill>
                  <a:srgbClr val="FF0000"/>
                </a:solidFill>
                <a:latin typeface="Times New Roman"/>
                <a:ea typeface="Times New Roman"/>
                <a:cs typeface="Times New Roman"/>
                <a:sym typeface="Times New Roman"/>
              </a:rPr>
              <a:t>Data transfer Instructions</a:t>
            </a:r>
            <a:br>
              <a:rPr lang="en-US" sz="3600">
                <a:solidFill>
                  <a:srgbClr val="FF0000"/>
                </a:solidFill>
                <a:latin typeface="Times New Roman"/>
                <a:ea typeface="Times New Roman"/>
                <a:cs typeface="Times New Roman"/>
                <a:sym typeface="Times New Roman"/>
              </a:rPr>
            </a:br>
            <a:endParaRPr sz="3600">
              <a:solidFill>
                <a:srgbClr val="FF0000"/>
              </a:solidFill>
              <a:latin typeface="Times New Roman"/>
              <a:ea typeface="Times New Roman"/>
              <a:cs typeface="Times New Roman"/>
              <a:sym typeface="Times New Roman"/>
            </a:endParaRPr>
          </a:p>
        </p:txBody>
      </p:sp>
      <p:sp>
        <p:nvSpPr>
          <p:cNvPr id="855" name="Google Shape;855;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They are also called copy instructions.</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Some instructions in 8086:</a:t>
            </a:r>
            <a:endParaRPr/>
          </a:p>
          <a:p>
            <a:pPr indent="0" lvl="1" marL="457200" rtl="0" algn="l">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MOV -Copy from the source to the destination</a:t>
            </a:r>
            <a:endParaRPr/>
          </a:p>
          <a:p>
            <a:pPr indent="0" lvl="1" marL="457200" rtl="0" algn="l">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LDA - Load the accumulator</a:t>
            </a:r>
            <a:endParaRPr/>
          </a:p>
          <a:p>
            <a:pPr indent="0" lvl="1" marL="457200" rtl="0" algn="l">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STA - Store the accumulator </a:t>
            </a:r>
            <a:endParaRPr/>
          </a:p>
          <a:p>
            <a:pPr indent="0" lvl="1" marL="457200" rtl="0" algn="l">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PUSH - Push the register pair onto the stack</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POP - Pop off stack to the register pair	</a:t>
            </a:r>
            <a:endParaRPr/>
          </a:p>
          <a:p>
            <a:pPr indent="0" lvl="1" marL="457200" rtl="0" algn="l">
              <a:lnSpc>
                <a:spcPct val="9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p:txBody>
      </p:sp>
      <p:sp>
        <p:nvSpPr>
          <p:cNvPr id="856" name="Google Shape;856;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7" name="Google Shape;857;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58" name="Google Shape;858;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4"/>
          <p:cNvSpPr txBox="1"/>
          <p:nvPr>
            <p:ph type="title"/>
          </p:nvPr>
        </p:nvSpPr>
        <p:spPr>
          <a:xfrm>
            <a:off x="1981200" y="1052736"/>
            <a:ext cx="8229600" cy="547464"/>
          </a:xfrm>
          <a:prstGeom prst="rect">
            <a:avLst/>
          </a:prstGeom>
          <a:noFill/>
          <a:ln>
            <a:noFill/>
          </a:ln>
        </p:spPr>
        <p:txBody>
          <a:bodyPr anchorCtr="0" anchor="ctr" bIns="45700" lIns="91425" spcFirstLastPara="1" rIns="91425" wrap="square" tIns="45700">
            <a:noAutofit/>
          </a:bodyPr>
          <a:lstStyle/>
          <a:p>
            <a:pPr indent="0" lvl="1" marL="0" rtl="0" algn="ctr">
              <a:spcBef>
                <a:spcPts val="0"/>
              </a:spcBef>
              <a:spcAft>
                <a:spcPts val="0"/>
              </a:spcAft>
              <a:buNone/>
            </a:pPr>
            <a:br>
              <a:rPr lang="en-US" sz="3600">
                <a:solidFill>
                  <a:srgbClr val="FF0000"/>
                </a:solidFill>
                <a:latin typeface="Times New Roman"/>
                <a:ea typeface="Times New Roman"/>
                <a:cs typeface="Times New Roman"/>
                <a:sym typeface="Times New Roman"/>
              </a:rPr>
            </a:br>
            <a:r>
              <a:rPr lang="en-US" sz="3600">
                <a:solidFill>
                  <a:srgbClr val="FF0000"/>
                </a:solidFill>
                <a:latin typeface="Times New Roman"/>
                <a:ea typeface="Times New Roman"/>
                <a:cs typeface="Times New Roman"/>
                <a:sym typeface="Times New Roman"/>
              </a:rPr>
              <a:t>Data Manipulation Instructions</a:t>
            </a:r>
            <a:br>
              <a:rPr lang="en-US" sz="3600">
                <a:solidFill>
                  <a:srgbClr val="FF0000"/>
                </a:solidFill>
                <a:latin typeface="Times New Roman"/>
                <a:ea typeface="Times New Roman"/>
                <a:cs typeface="Times New Roman"/>
                <a:sym typeface="Times New Roman"/>
              </a:rPr>
            </a:br>
            <a:endParaRPr sz="3600">
              <a:solidFill>
                <a:srgbClr val="FF0000"/>
              </a:solidFill>
              <a:latin typeface="Times New Roman"/>
              <a:ea typeface="Times New Roman"/>
              <a:cs typeface="Times New Roman"/>
              <a:sym typeface="Times New Roman"/>
            </a:endParaRPr>
          </a:p>
        </p:txBody>
      </p:sp>
      <p:sp>
        <p:nvSpPr>
          <p:cNvPr id="864" name="Google Shape;864;p74"/>
          <p:cNvSpPr txBox="1"/>
          <p:nvPr>
            <p:ph idx="1" type="body"/>
          </p:nvPr>
        </p:nvSpPr>
        <p:spPr>
          <a:xfrm>
            <a:off x="1981200" y="2132857"/>
            <a:ext cx="8229600" cy="3993307"/>
          </a:xfrm>
          <a:prstGeom prst="rect">
            <a:avLst/>
          </a:prstGeom>
          <a:noFill/>
          <a:ln>
            <a:noFill/>
          </a:ln>
        </p:spPr>
        <p:txBody>
          <a:bodyPr anchorCtr="0" anchor="t" bIns="45700" lIns="91425" spcFirstLastPara="1" rIns="91425" wrap="square" tIns="45700">
            <a:normAutofit/>
          </a:bodyPr>
          <a:lstStyle/>
          <a:p>
            <a:pPr indent="-342900" lvl="1" marL="342900" rtl="0" algn="l">
              <a:lnSpc>
                <a:spcPct val="90000"/>
              </a:lnSpc>
              <a:spcBef>
                <a:spcPts val="0"/>
              </a:spcBef>
              <a:spcAft>
                <a:spcPts val="0"/>
              </a:spcAft>
              <a:buClr>
                <a:schemeClr val="dk1"/>
              </a:buClr>
              <a:buSzPts val="2400"/>
              <a:buChar char="•"/>
            </a:pPr>
            <a:r>
              <a:rPr lang="en-US">
                <a:latin typeface="Times New Roman"/>
                <a:ea typeface="Times New Roman"/>
                <a:cs typeface="Times New Roman"/>
                <a:sym typeface="Times New Roman"/>
              </a:rPr>
              <a:t>To perform  the operations by the ALU</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Three categories: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Arithmetic Instructions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Logical and bit manipulation instructions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Shift instructions</a:t>
            </a:r>
            <a:endParaRPr/>
          </a:p>
        </p:txBody>
      </p:sp>
      <p:sp>
        <p:nvSpPr>
          <p:cNvPr id="865" name="Google Shape;865;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6" name="Google Shape;866;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67" name="Google Shape;867;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5"/>
          <p:cNvSpPr txBox="1"/>
          <p:nvPr>
            <p:ph type="title"/>
          </p:nvPr>
        </p:nvSpPr>
        <p:spPr>
          <a:xfrm>
            <a:off x="1988814" y="692697"/>
            <a:ext cx="8229600" cy="1116449"/>
          </a:xfrm>
          <a:prstGeom prst="rect">
            <a:avLst/>
          </a:prstGeom>
          <a:noFill/>
          <a:ln>
            <a:noFill/>
          </a:ln>
        </p:spPr>
        <p:txBody>
          <a:bodyPr anchorCtr="0" anchor="ctr" bIns="45700" lIns="91425" spcFirstLastPara="1" rIns="91425" wrap="square" tIns="45700">
            <a:noAutofit/>
          </a:bodyPr>
          <a:lstStyle/>
          <a:p>
            <a:pPr indent="0" lvl="1" marL="0" rtl="0" algn="ctr">
              <a:spcBef>
                <a:spcPts val="0"/>
              </a:spcBef>
              <a:spcAft>
                <a:spcPts val="0"/>
              </a:spcAft>
              <a:buNone/>
            </a:pPr>
            <a:br>
              <a:rPr lang="en-US" sz="3600">
                <a:solidFill>
                  <a:srgbClr val="FF0000"/>
                </a:solidFill>
                <a:latin typeface="Times New Roman"/>
                <a:ea typeface="Times New Roman"/>
                <a:cs typeface="Times New Roman"/>
                <a:sym typeface="Times New Roman"/>
              </a:rPr>
            </a:br>
            <a:r>
              <a:rPr lang="en-US" sz="3600">
                <a:solidFill>
                  <a:srgbClr val="FF0000"/>
                </a:solidFill>
                <a:latin typeface="Times New Roman"/>
                <a:ea typeface="Times New Roman"/>
                <a:cs typeface="Times New Roman"/>
                <a:sym typeface="Times New Roman"/>
              </a:rPr>
              <a:t>Arithmetic Instructions</a:t>
            </a:r>
            <a:br>
              <a:rPr lang="en-US" sz="3600">
                <a:solidFill>
                  <a:srgbClr val="FF0000"/>
                </a:solidFill>
                <a:latin typeface="Times New Roman"/>
                <a:ea typeface="Times New Roman"/>
                <a:cs typeface="Times New Roman"/>
                <a:sym typeface="Times New Roman"/>
              </a:rPr>
            </a:br>
            <a:endParaRPr sz="3600">
              <a:solidFill>
                <a:srgbClr val="FF0000"/>
              </a:solidFill>
              <a:latin typeface="Times New Roman"/>
              <a:ea typeface="Times New Roman"/>
              <a:cs typeface="Times New Roman"/>
              <a:sym typeface="Times New Roman"/>
            </a:endParaRPr>
          </a:p>
        </p:txBody>
      </p:sp>
      <p:sp>
        <p:nvSpPr>
          <p:cNvPr id="873" name="Google Shape;873;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Used to perform arithmetic operations</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Some instruction in 8086</a:t>
            </a:r>
            <a:endParaRPr/>
          </a:p>
          <a:p>
            <a:pPr indent="0" lvl="0" marL="0" rtl="0" algn="l">
              <a:lnSpc>
                <a:spcPct val="90000"/>
              </a:lnSpc>
              <a:spcBef>
                <a:spcPts val="1000"/>
              </a:spcBef>
              <a:spcAft>
                <a:spcPts val="0"/>
              </a:spcAft>
              <a:buClr>
                <a:schemeClr val="dk1"/>
              </a:buClr>
              <a:buSzPts val="2800"/>
              <a:buNone/>
            </a:pPr>
            <a:r>
              <a:rPr b="1" lang="en-US">
                <a:latin typeface="Times New Roman"/>
                <a:ea typeface="Times New Roman"/>
                <a:cs typeface="Times New Roman"/>
                <a:sym typeface="Times New Roman"/>
              </a:rPr>
              <a:t>INC 🡺  </a:t>
            </a:r>
            <a:r>
              <a:rPr lang="en-US">
                <a:latin typeface="Times New Roman"/>
                <a:ea typeface="Times New Roman"/>
                <a:cs typeface="Times New Roman"/>
                <a:sym typeface="Times New Roman"/>
              </a:rPr>
              <a:t>Increment the data by 1</a:t>
            </a:r>
            <a:endParaRPr/>
          </a:p>
          <a:p>
            <a:pPr indent="0" lvl="0" marL="0" rtl="0" algn="l">
              <a:lnSpc>
                <a:spcPct val="90000"/>
              </a:lnSpc>
              <a:spcBef>
                <a:spcPts val="1000"/>
              </a:spcBef>
              <a:spcAft>
                <a:spcPts val="0"/>
              </a:spcAft>
              <a:buClr>
                <a:schemeClr val="dk1"/>
              </a:buClr>
              <a:buSzPts val="2800"/>
              <a:buNone/>
            </a:pPr>
            <a:r>
              <a:rPr b="1" lang="en-US">
                <a:latin typeface="Times New Roman"/>
                <a:ea typeface="Times New Roman"/>
                <a:cs typeface="Times New Roman"/>
                <a:sym typeface="Times New Roman"/>
              </a:rPr>
              <a:t>DEC 🡺 </a:t>
            </a:r>
            <a:r>
              <a:rPr lang="en-US">
                <a:latin typeface="Times New Roman"/>
                <a:ea typeface="Times New Roman"/>
                <a:cs typeface="Times New Roman"/>
                <a:sym typeface="Times New Roman"/>
              </a:rPr>
              <a:t>Decreases data by 1</a:t>
            </a:r>
            <a:endParaRPr/>
          </a:p>
          <a:p>
            <a:pPr indent="0" lvl="0" marL="0" rtl="0" algn="l">
              <a:lnSpc>
                <a:spcPct val="90000"/>
              </a:lnSpc>
              <a:spcBef>
                <a:spcPts val="1000"/>
              </a:spcBef>
              <a:spcAft>
                <a:spcPts val="0"/>
              </a:spcAft>
              <a:buClr>
                <a:schemeClr val="dk1"/>
              </a:buClr>
              <a:buSzPts val="2800"/>
              <a:buNone/>
            </a:pPr>
            <a:r>
              <a:rPr b="1" lang="en-US">
                <a:latin typeface="Times New Roman"/>
                <a:ea typeface="Times New Roman"/>
                <a:cs typeface="Times New Roman"/>
                <a:sym typeface="Times New Roman"/>
              </a:rPr>
              <a:t>ADD 🡺 </a:t>
            </a:r>
            <a:r>
              <a:rPr lang="en-US">
                <a:latin typeface="Times New Roman"/>
                <a:ea typeface="Times New Roman"/>
                <a:cs typeface="Times New Roman"/>
                <a:sym typeface="Times New Roman"/>
              </a:rPr>
              <a:t>perform sum of data</a:t>
            </a:r>
            <a:endParaRPr/>
          </a:p>
          <a:p>
            <a:pPr indent="0" lvl="0" marL="0" rtl="0" algn="l">
              <a:lnSpc>
                <a:spcPct val="90000"/>
              </a:lnSpc>
              <a:spcBef>
                <a:spcPts val="1000"/>
              </a:spcBef>
              <a:spcAft>
                <a:spcPts val="0"/>
              </a:spcAft>
              <a:buClr>
                <a:schemeClr val="dk1"/>
              </a:buClr>
              <a:buSzPts val="2800"/>
              <a:buNone/>
            </a:pPr>
            <a:r>
              <a:rPr b="1" lang="en-US">
                <a:latin typeface="Times New Roman"/>
                <a:ea typeface="Times New Roman"/>
                <a:cs typeface="Times New Roman"/>
                <a:sym typeface="Times New Roman"/>
              </a:rPr>
              <a:t>ADC 🡺 </a:t>
            </a:r>
            <a:r>
              <a:rPr lang="en-US">
                <a:latin typeface="Times New Roman"/>
                <a:ea typeface="Times New Roman"/>
                <a:cs typeface="Times New Roman"/>
                <a:sym typeface="Times New Roman"/>
              </a:rPr>
              <a:t>Add with carry bit.</a:t>
            </a:r>
            <a:endParaRPr/>
          </a:p>
          <a:p>
            <a:pPr indent="0" lvl="0" marL="0" rtl="0" algn="l">
              <a:lnSpc>
                <a:spcPct val="90000"/>
              </a:lnSpc>
              <a:spcBef>
                <a:spcPts val="1000"/>
              </a:spcBef>
              <a:spcAft>
                <a:spcPts val="0"/>
              </a:spcAft>
              <a:buClr>
                <a:schemeClr val="dk1"/>
              </a:buClr>
              <a:buSzPts val="2800"/>
              <a:buNone/>
            </a:pPr>
            <a:r>
              <a:rPr b="1" lang="en-US">
                <a:latin typeface="Times New Roman"/>
                <a:ea typeface="Times New Roman"/>
                <a:cs typeface="Times New Roman"/>
                <a:sym typeface="Times New Roman"/>
              </a:rPr>
              <a:t>MUL</a:t>
            </a:r>
            <a:r>
              <a:rPr lang="en-US">
                <a:latin typeface="Times New Roman"/>
                <a:ea typeface="Times New Roman"/>
                <a:cs typeface="Times New Roman"/>
                <a:sym typeface="Times New Roman"/>
              </a:rPr>
              <a:t> 🡺 perform multiplication</a:t>
            </a:r>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874" name="Google Shape;874;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5" name="Google Shape;875;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76" name="Google Shape;876;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6"/>
          <p:cNvSpPr txBox="1"/>
          <p:nvPr>
            <p:ph type="title"/>
          </p:nvPr>
        </p:nvSpPr>
        <p:spPr>
          <a:xfrm>
            <a:off x="1981200" y="980728"/>
            <a:ext cx="8229600" cy="504056"/>
          </a:xfrm>
          <a:prstGeom prst="rect">
            <a:avLst/>
          </a:prstGeom>
          <a:noFill/>
          <a:ln>
            <a:noFill/>
          </a:ln>
        </p:spPr>
        <p:txBody>
          <a:bodyPr anchorCtr="0" anchor="ctr" bIns="45700" lIns="91425" spcFirstLastPara="1" rIns="91425" wrap="square" tIns="45700">
            <a:noAutofit/>
          </a:bodyPr>
          <a:lstStyle/>
          <a:p>
            <a:pPr indent="0" lvl="1" marL="0" rtl="0" algn="ctr">
              <a:spcBef>
                <a:spcPts val="0"/>
              </a:spcBef>
              <a:spcAft>
                <a:spcPts val="0"/>
              </a:spcAft>
              <a:buNone/>
            </a:pPr>
            <a:br>
              <a:rPr lang="en-US" sz="3600">
                <a:solidFill>
                  <a:srgbClr val="FF0000"/>
                </a:solidFill>
                <a:latin typeface="Times New Roman"/>
                <a:ea typeface="Times New Roman"/>
                <a:cs typeface="Times New Roman"/>
                <a:sym typeface="Times New Roman"/>
              </a:rPr>
            </a:br>
            <a:r>
              <a:rPr lang="en-US" sz="3600">
                <a:solidFill>
                  <a:srgbClr val="FF0000"/>
                </a:solidFill>
                <a:latin typeface="Times New Roman"/>
                <a:ea typeface="Times New Roman"/>
                <a:cs typeface="Times New Roman"/>
                <a:sym typeface="Times New Roman"/>
              </a:rPr>
              <a:t>Logical and bit manipulation instructions</a:t>
            </a:r>
            <a:br>
              <a:rPr lang="en-US" sz="3600">
                <a:solidFill>
                  <a:srgbClr val="FF0000"/>
                </a:solidFill>
                <a:latin typeface="Times New Roman"/>
                <a:ea typeface="Times New Roman"/>
                <a:cs typeface="Times New Roman"/>
                <a:sym typeface="Times New Roman"/>
              </a:rPr>
            </a:br>
            <a:endParaRPr sz="3600">
              <a:solidFill>
                <a:srgbClr val="FF0000"/>
              </a:solidFill>
              <a:latin typeface="Times New Roman"/>
              <a:ea typeface="Times New Roman"/>
              <a:cs typeface="Times New Roman"/>
              <a:sym typeface="Times New Roman"/>
            </a:endParaRPr>
          </a:p>
        </p:txBody>
      </p:sp>
      <p:sp>
        <p:nvSpPr>
          <p:cNvPr id="882" name="Google Shape;882;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Used to perform logical operations</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Some instructions are:</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AND  🡺 bitwise AND operation</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OR  🡺 bitwise AND operation </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NOT 🡺 invert each bit of a byte or word</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XOR  🡺 Exclusive-OR operation over each bit</a:t>
            </a:r>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883" name="Google Shape;883;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4" name="Google Shape;884;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85" name="Google Shape;885;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77"/>
          <p:cNvSpPr txBox="1"/>
          <p:nvPr>
            <p:ph type="title"/>
          </p:nvPr>
        </p:nvSpPr>
        <p:spPr>
          <a:xfrm>
            <a:off x="1981200" y="980728"/>
            <a:ext cx="8229600" cy="436910"/>
          </a:xfrm>
          <a:prstGeom prst="rect">
            <a:avLst/>
          </a:prstGeom>
          <a:noFill/>
          <a:ln>
            <a:noFill/>
          </a:ln>
        </p:spPr>
        <p:txBody>
          <a:bodyPr anchorCtr="0" anchor="ctr" bIns="45700" lIns="91425" spcFirstLastPara="1" rIns="91425" wrap="square" tIns="45700">
            <a:noAutofit/>
          </a:bodyPr>
          <a:lstStyle/>
          <a:p>
            <a:pPr indent="0" lvl="1" marL="0" rtl="0" algn="ctr">
              <a:spcBef>
                <a:spcPts val="0"/>
              </a:spcBef>
              <a:spcAft>
                <a:spcPts val="0"/>
              </a:spcAft>
              <a:buNone/>
            </a:pPr>
            <a:br>
              <a:rPr lang="en-US" sz="3600">
                <a:solidFill>
                  <a:srgbClr val="FF0000"/>
                </a:solidFill>
                <a:latin typeface="Times New Roman"/>
                <a:ea typeface="Times New Roman"/>
                <a:cs typeface="Times New Roman"/>
                <a:sym typeface="Times New Roman"/>
              </a:rPr>
            </a:br>
            <a:r>
              <a:rPr lang="en-US" sz="3600">
                <a:solidFill>
                  <a:srgbClr val="FF0000"/>
                </a:solidFill>
                <a:latin typeface="Times New Roman"/>
                <a:ea typeface="Times New Roman"/>
                <a:cs typeface="Times New Roman"/>
                <a:sym typeface="Times New Roman"/>
              </a:rPr>
              <a:t>Shift instructions</a:t>
            </a:r>
            <a:br>
              <a:rPr lang="en-US" sz="3600">
                <a:solidFill>
                  <a:srgbClr val="FF0000"/>
                </a:solidFill>
                <a:latin typeface="Times New Roman"/>
                <a:ea typeface="Times New Roman"/>
                <a:cs typeface="Times New Roman"/>
                <a:sym typeface="Times New Roman"/>
              </a:rPr>
            </a:br>
            <a:endParaRPr sz="3600">
              <a:solidFill>
                <a:srgbClr val="FF0000"/>
              </a:solidFill>
              <a:latin typeface="Times New Roman"/>
              <a:ea typeface="Times New Roman"/>
              <a:cs typeface="Times New Roman"/>
              <a:sym typeface="Times New Roman"/>
            </a:endParaRPr>
          </a:p>
        </p:txBody>
      </p:sp>
      <p:sp>
        <p:nvSpPr>
          <p:cNvPr id="891" name="Google Shape;891;p77"/>
          <p:cNvSpPr txBox="1"/>
          <p:nvPr>
            <p:ph idx="1" type="body"/>
          </p:nvPr>
        </p:nvSpPr>
        <p:spPr>
          <a:xfrm>
            <a:off x="1981200" y="1700808"/>
            <a:ext cx="8229600" cy="465554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used for shifting or rotating the contents of the register</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Some instructions are:</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SHR  🡺 shift bits towards the right and put zero(S) in MSBs</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ROL  🡺  rotate bits towards the left, i.e. MSB to LSB and to Carry Flag [CF]</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RCL 🡺 rotate bits towards the left, i.e. MSB to CF and CF to LSB.</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892" name="Google Shape;892;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3" name="Google Shape;893;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894" name="Google Shape;894;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8"/>
          <p:cNvSpPr txBox="1"/>
          <p:nvPr>
            <p:ph type="title"/>
          </p:nvPr>
        </p:nvSpPr>
        <p:spPr>
          <a:xfrm>
            <a:off x="1981200" y="1196752"/>
            <a:ext cx="8229600" cy="22088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600"/>
              <a:buFont typeface="Times New Roman"/>
              <a:buNone/>
            </a:pPr>
            <a:r>
              <a:rPr lang="en-US" sz="3600">
                <a:solidFill>
                  <a:srgbClr val="FF0000"/>
                </a:solidFill>
                <a:latin typeface="Times New Roman"/>
                <a:ea typeface="Times New Roman"/>
                <a:cs typeface="Times New Roman"/>
                <a:sym typeface="Times New Roman"/>
              </a:rPr>
              <a:t>Instruction Formats</a:t>
            </a:r>
            <a:br>
              <a:rPr lang="en-US" sz="3600">
                <a:solidFill>
                  <a:srgbClr val="FF0000"/>
                </a:solidFill>
                <a:latin typeface="Times New Roman"/>
                <a:ea typeface="Times New Roman"/>
                <a:cs typeface="Times New Roman"/>
                <a:sym typeface="Times New Roman"/>
              </a:rPr>
            </a:br>
            <a:r>
              <a:rPr lang="en-US" sz="3200">
                <a:solidFill>
                  <a:srgbClr val="FF0000"/>
                </a:solidFill>
                <a:latin typeface="Times New Roman"/>
                <a:ea typeface="Times New Roman"/>
                <a:cs typeface="Times New Roman"/>
                <a:sym typeface="Times New Roman"/>
              </a:rPr>
              <a:t>(Types of instruction based on the address field)</a:t>
            </a:r>
            <a:endParaRPr/>
          </a:p>
        </p:txBody>
      </p:sp>
      <p:sp>
        <p:nvSpPr>
          <p:cNvPr id="900" name="Google Shape;900;p78"/>
          <p:cNvSpPr txBox="1"/>
          <p:nvPr>
            <p:ph idx="1" type="body"/>
          </p:nvPr>
        </p:nvSpPr>
        <p:spPr>
          <a:xfrm>
            <a:off x="1970026" y="1985641"/>
            <a:ext cx="8229600" cy="4525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 instruction in computer comprises of groups called fields.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These field contains different information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most common fields are:</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Operation field : specifies the operation to be 		performed like addition. </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Address field : contain the location of 			operand</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Mode field : specifies how to find the operand</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901" name="Google Shape;901;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2" name="Google Shape;902;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03" name="Google Shape;903;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 instruction is of various length depending upon the number of addresses it contain.</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On the basis of number of address, instruction are classified as:</a:t>
            </a:r>
            <a:endParaRPr/>
          </a:p>
          <a:p>
            <a:pPr indent="-228600" lvl="1" marL="685800" rtl="0" algn="l">
              <a:lnSpc>
                <a:spcPct val="90000"/>
              </a:lnSpc>
              <a:spcBef>
                <a:spcPts val="500"/>
              </a:spcBef>
              <a:spcAft>
                <a:spcPts val="0"/>
              </a:spcAft>
              <a:buClr>
                <a:schemeClr val="dk1"/>
              </a:buClr>
              <a:buSzPts val="2400"/>
              <a:buChar char="•"/>
            </a:pPr>
            <a:r>
              <a:rPr b="1" lang="en-US">
                <a:latin typeface="Times New Roman"/>
                <a:ea typeface="Times New Roman"/>
                <a:cs typeface="Times New Roman"/>
                <a:sym typeface="Times New Roman"/>
              </a:rPr>
              <a:t>Zero Address Instructions</a:t>
            </a:r>
            <a:endParaRPr/>
          </a:p>
          <a:p>
            <a:pPr indent="-228600" lvl="1" marL="685800" rtl="0" algn="l">
              <a:lnSpc>
                <a:spcPct val="90000"/>
              </a:lnSpc>
              <a:spcBef>
                <a:spcPts val="500"/>
              </a:spcBef>
              <a:spcAft>
                <a:spcPts val="0"/>
              </a:spcAft>
              <a:buClr>
                <a:schemeClr val="dk1"/>
              </a:buClr>
              <a:buSzPts val="2400"/>
              <a:buChar char="•"/>
            </a:pPr>
            <a:r>
              <a:rPr b="1" lang="en-US">
                <a:latin typeface="Times New Roman"/>
                <a:ea typeface="Times New Roman"/>
                <a:cs typeface="Times New Roman"/>
                <a:sym typeface="Times New Roman"/>
              </a:rPr>
              <a:t>One Address Instructions</a:t>
            </a:r>
            <a:endParaRPr/>
          </a:p>
          <a:p>
            <a:pPr indent="-228600" lvl="1" marL="685800" rtl="0" algn="l">
              <a:lnSpc>
                <a:spcPct val="90000"/>
              </a:lnSpc>
              <a:spcBef>
                <a:spcPts val="500"/>
              </a:spcBef>
              <a:spcAft>
                <a:spcPts val="0"/>
              </a:spcAft>
              <a:buClr>
                <a:schemeClr val="dk1"/>
              </a:buClr>
              <a:buSzPts val="2400"/>
              <a:buChar char="•"/>
            </a:pPr>
            <a:r>
              <a:rPr b="1" lang="en-US">
                <a:latin typeface="Times New Roman"/>
                <a:ea typeface="Times New Roman"/>
                <a:cs typeface="Times New Roman"/>
                <a:sym typeface="Times New Roman"/>
              </a:rPr>
              <a:t>Two Address Instructions</a:t>
            </a:r>
            <a:endParaRPr/>
          </a:p>
          <a:p>
            <a:pPr indent="-228600" lvl="1" marL="685800" rtl="0" algn="l">
              <a:lnSpc>
                <a:spcPct val="90000"/>
              </a:lnSpc>
              <a:spcBef>
                <a:spcPts val="500"/>
              </a:spcBef>
              <a:spcAft>
                <a:spcPts val="0"/>
              </a:spcAft>
              <a:buClr>
                <a:schemeClr val="dk1"/>
              </a:buClr>
              <a:buSzPts val="2400"/>
              <a:buChar char="•"/>
            </a:pPr>
            <a:r>
              <a:rPr b="1" lang="en-US">
                <a:latin typeface="Times New Roman"/>
                <a:ea typeface="Times New Roman"/>
                <a:cs typeface="Times New Roman"/>
                <a:sym typeface="Times New Roman"/>
              </a:rPr>
              <a:t>Three Address Instructions</a:t>
            </a:r>
            <a:endParaRPr>
              <a:latin typeface="Times New Roman"/>
              <a:ea typeface="Times New Roman"/>
              <a:cs typeface="Times New Roman"/>
              <a:sym typeface="Times New Roman"/>
            </a:endParaRPr>
          </a:p>
        </p:txBody>
      </p:sp>
      <p:sp>
        <p:nvSpPr>
          <p:cNvPr id="909" name="Google Shape;909;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0" name="Google Shape;910;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11" name="Google Shape;911;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0"/>
          <p:cNvSpPr txBox="1"/>
          <p:nvPr>
            <p:ph type="title"/>
          </p:nvPr>
        </p:nvSpPr>
        <p:spPr>
          <a:xfrm>
            <a:off x="1981200" y="1124744"/>
            <a:ext cx="8229600" cy="360040"/>
          </a:xfrm>
          <a:prstGeom prst="rect">
            <a:avLst/>
          </a:prstGeom>
          <a:noFill/>
          <a:ln>
            <a:noFill/>
          </a:ln>
        </p:spPr>
        <p:txBody>
          <a:bodyPr anchorCtr="0" anchor="ctr" bIns="45700" lIns="91425" spcFirstLastPara="1" rIns="91425" wrap="square" tIns="45700">
            <a:normAutofit fontScale="90000"/>
          </a:bodyPr>
          <a:lstStyle/>
          <a:p>
            <a:pPr indent="0" lvl="1" marL="0" rtl="0" algn="ctr">
              <a:spcBef>
                <a:spcPts val="0"/>
              </a:spcBef>
              <a:spcAft>
                <a:spcPts val="0"/>
              </a:spcAft>
              <a:buNone/>
            </a:pPr>
            <a:r>
              <a:rPr lang="en-US" sz="4800">
                <a:solidFill>
                  <a:srgbClr val="FF0000"/>
                </a:solidFill>
                <a:latin typeface="Times New Roman"/>
                <a:ea typeface="Times New Roman"/>
                <a:cs typeface="Times New Roman"/>
                <a:sym typeface="Times New Roman"/>
              </a:rPr>
              <a:t>Zero Address Instructions</a:t>
            </a:r>
            <a:br>
              <a:rPr lang="en-US">
                <a:solidFill>
                  <a:srgbClr val="FF0000"/>
                </a:solidFill>
                <a:latin typeface="Times New Roman"/>
                <a:ea typeface="Times New Roman"/>
                <a:cs typeface="Times New Roman"/>
                <a:sym typeface="Times New Roman"/>
              </a:rPr>
            </a:br>
            <a:endParaRPr>
              <a:solidFill>
                <a:srgbClr val="FF0000"/>
              </a:solidFill>
              <a:latin typeface="Times New Roman"/>
              <a:ea typeface="Times New Roman"/>
              <a:cs typeface="Times New Roman"/>
              <a:sym typeface="Times New Roman"/>
            </a:endParaRPr>
          </a:p>
        </p:txBody>
      </p:sp>
      <p:sp>
        <p:nvSpPr>
          <p:cNvPr id="917" name="Google Shape;917;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Used in stack based computers which do not use address field in instruction</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Location of all operands are defined implicitly</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Operands are stored in a structure called pushdown stack</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Operation</a:t>
            </a:r>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918" name="Google Shape;918;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9" name="Google Shape;919;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20" name="Google Shape;920;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8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If processor supports ALU operations one data in memory and other in register then the instruction sequence is</a:t>
            </a:r>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MOVE      D, Ri</a:t>
            </a:r>
            <a:endParaRPr sz="24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ADD      E, Ri</a:t>
            </a:r>
            <a:endParaRPr sz="24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MOVE   Ri, F</a:t>
            </a:r>
            <a:endParaRPr/>
          </a:p>
          <a:p>
            <a:pPr indent="-228600" lvl="0" marL="228600" rtl="0" algn="l">
              <a:lnSpc>
                <a:spcPct val="8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If processor supports ALU operations only with registers then one has to follow the instruction sequence given below</a:t>
            </a:r>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LOAD    D, Ri</a:t>
            </a:r>
            <a:endParaRPr sz="24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LOAD     E, Rj</a:t>
            </a:r>
            <a:endParaRPr sz="24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ADD       Ri, Rj</a:t>
            </a:r>
            <a:endParaRPr sz="2400">
              <a:latin typeface="Times New Roman"/>
              <a:ea typeface="Times New Roman"/>
              <a:cs typeface="Times New Roman"/>
              <a:sym typeface="Times New Roman"/>
            </a:endParaRPr>
          </a:p>
          <a:p>
            <a:pPr indent="-228600" lvl="0" marL="228600" rtl="0" algn="l">
              <a:lnSpc>
                <a:spcPct val="8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MOVE    Rj, F</a:t>
            </a:r>
            <a:endParaRPr/>
          </a:p>
          <a:p>
            <a:pPr indent="-76200" lvl="0" marL="228600" rtl="0" algn="l">
              <a:lnSpc>
                <a:spcPct val="8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926" name="Google Shape;926;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27" name="Google Shape;927;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928" name="Google Shape;928;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2"/>
          <p:cNvSpPr txBox="1"/>
          <p:nvPr>
            <p:ph type="title"/>
          </p:nvPr>
        </p:nvSpPr>
        <p:spPr>
          <a:xfrm>
            <a:off x="1981200" y="980728"/>
            <a:ext cx="8229600" cy="43691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br>
              <a:rPr lang="en-US" sz="3200">
                <a:solidFill>
                  <a:srgbClr val="FF0000"/>
                </a:solidFill>
                <a:latin typeface="Times New Roman"/>
                <a:ea typeface="Times New Roman"/>
                <a:cs typeface="Times New Roman"/>
                <a:sym typeface="Times New Roman"/>
              </a:rPr>
            </a:br>
            <a:r>
              <a:rPr lang="en-US" sz="3200">
                <a:solidFill>
                  <a:srgbClr val="FF0000"/>
                </a:solidFill>
                <a:latin typeface="Times New Roman"/>
                <a:ea typeface="Times New Roman"/>
                <a:cs typeface="Times New Roman"/>
                <a:sym typeface="Times New Roman"/>
              </a:rPr>
              <a:t>Example:   Evaluate (A+B) * (C+D)</a:t>
            </a:r>
            <a:br>
              <a:rPr lang="en-US" sz="3200">
                <a:solidFill>
                  <a:srgbClr val="FF0000"/>
                </a:solidFill>
                <a:latin typeface="Times New Roman"/>
                <a:ea typeface="Times New Roman"/>
                <a:cs typeface="Times New Roman"/>
                <a:sym typeface="Times New Roman"/>
              </a:rPr>
            </a:br>
            <a:endParaRPr sz="3200">
              <a:solidFill>
                <a:srgbClr val="FF0000"/>
              </a:solidFill>
              <a:latin typeface="Times New Roman"/>
              <a:ea typeface="Times New Roman"/>
              <a:cs typeface="Times New Roman"/>
              <a:sym typeface="Times New Roman"/>
            </a:endParaRPr>
          </a:p>
        </p:txBody>
      </p:sp>
      <p:sp>
        <p:nvSpPr>
          <p:cNvPr id="934" name="Google Shape;934;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33400" lvl="0" marL="5334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Using Zero-Address instruction</a:t>
            </a:r>
            <a:endParaRPr/>
          </a:p>
          <a:p>
            <a:pPr indent="-457200" lvl="1" marL="989013" rtl="0" algn="l">
              <a:lnSpc>
                <a:spcPct val="90000"/>
              </a:lnSpc>
              <a:spcBef>
                <a:spcPts val="500"/>
              </a:spcBef>
              <a:spcAft>
                <a:spcPts val="0"/>
              </a:spcAft>
              <a:buClr>
                <a:schemeClr val="dk1"/>
              </a:buClr>
              <a:buSzPts val="2400"/>
              <a:buFont typeface="Times New Roman"/>
              <a:buAutoNum type="arabicPeriod"/>
            </a:pPr>
            <a:r>
              <a:rPr lang="en-US">
                <a:latin typeface="Times New Roman"/>
                <a:ea typeface="Times New Roman"/>
                <a:cs typeface="Times New Roman"/>
                <a:sym typeface="Times New Roman"/>
              </a:rPr>
              <a:t>PUSH	A	; TOS ← A</a:t>
            </a:r>
            <a:endParaRPr>
              <a:latin typeface="Times New Roman"/>
              <a:ea typeface="Times New Roman"/>
              <a:cs typeface="Times New Roman"/>
              <a:sym typeface="Times New Roman"/>
            </a:endParaRPr>
          </a:p>
          <a:p>
            <a:pPr indent="-457200" lvl="1" marL="989013" rtl="0" algn="l">
              <a:lnSpc>
                <a:spcPct val="90000"/>
              </a:lnSpc>
              <a:spcBef>
                <a:spcPts val="500"/>
              </a:spcBef>
              <a:spcAft>
                <a:spcPts val="0"/>
              </a:spcAft>
              <a:buClr>
                <a:schemeClr val="dk1"/>
              </a:buClr>
              <a:buSzPts val="2400"/>
              <a:buFont typeface="Times New Roman"/>
              <a:buAutoNum type="arabicPeriod"/>
            </a:pPr>
            <a:r>
              <a:rPr lang="en-US">
                <a:latin typeface="Times New Roman"/>
                <a:ea typeface="Times New Roman"/>
                <a:cs typeface="Times New Roman"/>
                <a:sym typeface="Times New Roman"/>
              </a:rPr>
              <a:t>PUSH	B 	; TOS ← B</a:t>
            </a:r>
            <a:endParaRPr/>
          </a:p>
          <a:p>
            <a:pPr indent="-457200" lvl="1" marL="989013" rtl="0" algn="l">
              <a:lnSpc>
                <a:spcPct val="90000"/>
              </a:lnSpc>
              <a:spcBef>
                <a:spcPts val="500"/>
              </a:spcBef>
              <a:spcAft>
                <a:spcPts val="0"/>
              </a:spcAft>
              <a:buClr>
                <a:schemeClr val="dk1"/>
              </a:buClr>
              <a:buSzPts val="2400"/>
              <a:buFont typeface="Times New Roman"/>
              <a:buAutoNum type="arabicPeriod"/>
            </a:pPr>
            <a:r>
              <a:rPr lang="en-US">
                <a:latin typeface="Times New Roman"/>
                <a:ea typeface="Times New Roman"/>
                <a:cs typeface="Times New Roman"/>
                <a:sym typeface="Times New Roman"/>
              </a:rPr>
              <a:t>ADD		; TOS ← (A + B)</a:t>
            </a:r>
            <a:endParaRPr/>
          </a:p>
          <a:p>
            <a:pPr indent="-457200" lvl="1" marL="989013" rtl="0" algn="l">
              <a:lnSpc>
                <a:spcPct val="90000"/>
              </a:lnSpc>
              <a:spcBef>
                <a:spcPts val="500"/>
              </a:spcBef>
              <a:spcAft>
                <a:spcPts val="0"/>
              </a:spcAft>
              <a:buClr>
                <a:schemeClr val="dk1"/>
              </a:buClr>
              <a:buSzPts val="2400"/>
              <a:buFont typeface="Times New Roman"/>
              <a:buAutoNum type="arabicPeriod"/>
            </a:pPr>
            <a:r>
              <a:rPr lang="en-US">
                <a:latin typeface="Times New Roman"/>
                <a:ea typeface="Times New Roman"/>
                <a:cs typeface="Times New Roman"/>
                <a:sym typeface="Times New Roman"/>
              </a:rPr>
              <a:t>PUSH 	C	; TOS ← C</a:t>
            </a:r>
            <a:endParaRPr/>
          </a:p>
          <a:p>
            <a:pPr indent="-457200" lvl="1" marL="989013" rtl="0" algn="l">
              <a:lnSpc>
                <a:spcPct val="90000"/>
              </a:lnSpc>
              <a:spcBef>
                <a:spcPts val="500"/>
              </a:spcBef>
              <a:spcAft>
                <a:spcPts val="0"/>
              </a:spcAft>
              <a:buClr>
                <a:schemeClr val="dk1"/>
              </a:buClr>
              <a:buSzPts val="2400"/>
              <a:buFont typeface="Times New Roman"/>
              <a:buAutoNum type="arabicPeriod"/>
            </a:pPr>
            <a:r>
              <a:rPr lang="en-US">
                <a:latin typeface="Times New Roman"/>
                <a:ea typeface="Times New Roman"/>
                <a:cs typeface="Times New Roman"/>
                <a:sym typeface="Times New Roman"/>
              </a:rPr>
              <a:t>PUSH	D	; TOS ← D</a:t>
            </a:r>
            <a:endParaRPr>
              <a:latin typeface="Times New Roman"/>
              <a:ea typeface="Times New Roman"/>
              <a:cs typeface="Times New Roman"/>
              <a:sym typeface="Times New Roman"/>
            </a:endParaRPr>
          </a:p>
          <a:p>
            <a:pPr indent="-457200" lvl="1" marL="989013" rtl="0" algn="l">
              <a:lnSpc>
                <a:spcPct val="90000"/>
              </a:lnSpc>
              <a:spcBef>
                <a:spcPts val="500"/>
              </a:spcBef>
              <a:spcAft>
                <a:spcPts val="0"/>
              </a:spcAft>
              <a:buClr>
                <a:schemeClr val="dk1"/>
              </a:buClr>
              <a:buSzPts val="2400"/>
              <a:buFont typeface="Times New Roman"/>
              <a:buAutoNum type="arabicPeriod"/>
            </a:pPr>
            <a:r>
              <a:rPr lang="en-US">
                <a:latin typeface="Times New Roman"/>
                <a:ea typeface="Times New Roman"/>
                <a:cs typeface="Times New Roman"/>
                <a:sym typeface="Times New Roman"/>
              </a:rPr>
              <a:t>ADD		; TOS ← (C + D)</a:t>
            </a:r>
            <a:endParaRPr/>
          </a:p>
          <a:p>
            <a:pPr indent="-457200" lvl="1" marL="989013" rtl="0" algn="l">
              <a:lnSpc>
                <a:spcPct val="90000"/>
              </a:lnSpc>
              <a:spcBef>
                <a:spcPts val="500"/>
              </a:spcBef>
              <a:spcAft>
                <a:spcPts val="0"/>
              </a:spcAft>
              <a:buClr>
                <a:schemeClr val="dk1"/>
              </a:buClr>
              <a:buSzPts val="2400"/>
              <a:buFont typeface="Times New Roman"/>
              <a:buAutoNum type="arabicPeriod"/>
            </a:pPr>
            <a:r>
              <a:rPr lang="en-US">
                <a:latin typeface="Times New Roman"/>
                <a:ea typeface="Times New Roman"/>
                <a:cs typeface="Times New Roman"/>
                <a:sym typeface="Times New Roman"/>
              </a:rPr>
              <a:t>MUL		; TOS ← (C+D)*(A+B)</a:t>
            </a:r>
            <a:endParaRPr/>
          </a:p>
          <a:p>
            <a:pPr indent="-457200" lvl="1" marL="989013" rtl="0" algn="l">
              <a:lnSpc>
                <a:spcPct val="90000"/>
              </a:lnSpc>
              <a:spcBef>
                <a:spcPts val="500"/>
              </a:spcBef>
              <a:spcAft>
                <a:spcPts val="0"/>
              </a:spcAft>
              <a:buClr>
                <a:schemeClr val="dk1"/>
              </a:buClr>
              <a:buSzPts val="2400"/>
              <a:buFont typeface="Times New Roman"/>
              <a:buAutoNum type="arabicPeriod"/>
            </a:pPr>
            <a:r>
              <a:rPr lang="en-US">
                <a:latin typeface="Times New Roman"/>
                <a:ea typeface="Times New Roman"/>
                <a:cs typeface="Times New Roman"/>
                <a:sym typeface="Times New Roman"/>
              </a:rPr>
              <a:t>POP	X	; M[X] ← TOS</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935" name="Google Shape;935;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6" name="Google Shape;936;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37" name="Google Shape;937;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0"/>
          <p:cNvPicPr preferRelativeResize="0"/>
          <p:nvPr/>
        </p:nvPicPr>
        <p:blipFill rotWithShape="1">
          <a:blip r:embed="rId3">
            <a:alphaModFix/>
          </a:blip>
          <a:srcRect b="0" l="0" r="0" t="0"/>
          <a:stretch/>
        </p:blipFill>
        <p:spPr>
          <a:xfrm>
            <a:off x="3596034" y="2699915"/>
            <a:ext cx="5027600" cy="427729"/>
          </a:xfrm>
          <a:prstGeom prst="rect">
            <a:avLst/>
          </a:prstGeom>
          <a:noFill/>
          <a:ln>
            <a:noFill/>
          </a:ln>
        </p:spPr>
      </p:pic>
      <p:pic>
        <p:nvPicPr>
          <p:cNvPr id="152" name="Google Shape;152;p20"/>
          <p:cNvPicPr preferRelativeResize="0"/>
          <p:nvPr/>
        </p:nvPicPr>
        <p:blipFill rotWithShape="1">
          <a:blip r:embed="rId4">
            <a:alphaModFix/>
          </a:blip>
          <a:srcRect b="0" l="0" r="0" t="0"/>
          <a:stretch/>
        </p:blipFill>
        <p:spPr>
          <a:xfrm>
            <a:off x="4889874" y="3370414"/>
            <a:ext cx="2457128" cy="538976"/>
          </a:xfrm>
          <a:prstGeom prst="rect">
            <a:avLst/>
          </a:prstGeom>
          <a:noFill/>
          <a:ln>
            <a:noFill/>
          </a:ln>
        </p:spPr>
      </p:pic>
      <p:sp>
        <p:nvSpPr>
          <p:cNvPr id="153" name="Google Shape;153;p20"/>
          <p:cNvSpPr txBox="1"/>
          <p:nvPr>
            <p:ph idx="12" type="sldNum"/>
          </p:nvPr>
        </p:nvSpPr>
        <p:spPr>
          <a:xfrm>
            <a:off x="8610600" y="6431598"/>
            <a:ext cx="2743200" cy="214630"/>
          </a:xfrm>
          <a:prstGeom prst="rect">
            <a:avLst/>
          </a:prstGeom>
          <a:noFill/>
          <a:ln>
            <a:noFill/>
          </a:ln>
        </p:spPr>
        <p:txBody>
          <a:bodyPr anchorCtr="0" anchor="t" bIns="0" lIns="0" spcFirstLastPara="1" rIns="0" wrap="square" tIns="55875">
            <a:spAutoFit/>
          </a:bodyPr>
          <a:lstStyle/>
          <a:p>
            <a:pPr indent="0" lvl="0" marL="193040" marR="0" rtl="0" algn="l">
              <a:lnSpc>
                <a:spcPct val="68888"/>
              </a:lnSpc>
              <a:spcBef>
                <a:spcPts val="0"/>
              </a:spcBef>
              <a:spcAft>
                <a:spcPts val="0"/>
              </a:spcAft>
              <a:buClr>
                <a:schemeClr val="dk1"/>
              </a:buClr>
              <a:buSzPts val="1800"/>
              <a:buFont typeface="Calibri"/>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54" name="Google Shape;15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55" name="Google Shape;15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609600" lvl="0" marL="609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Syntax- Operation source/destination</a:t>
            </a:r>
            <a:endParaRPr/>
          </a:p>
          <a:p>
            <a:pPr indent="-609600" lvl="0" marL="609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this type either a source or destination operand is mentioned in the instruction</a:t>
            </a:r>
            <a:endParaRPr/>
          </a:p>
          <a:p>
            <a:pPr indent="-609600" lvl="0" marL="609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Other operand is implied to be a processor register called Accumulator </a:t>
            </a:r>
            <a:endParaRPr/>
          </a:p>
          <a:p>
            <a:pPr indent="-609600" lvl="0" marL="609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Eg: ADD  B (general)</a:t>
            </a:r>
            <a:endParaRPr/>
          </a:p>
          <a:p>
            <a:pPr indent="-609600" lvl="0" marL="609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Load D;           ACC                      [memlocation _D]</a:t>
            </a:r>
            <a:endParaRPr/>
          </a:p>
          <a:p>
            <a:pPr indent="-609600" lvl="0" marL="609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ADD E;           ACC                      (ACC) +(E)</a:t>
            </a:r>
            <a:endParaRPr/>
          </a:p>
          <a:p>
            <a:pPr indent="-609600" lvl="0" marL="609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STORE F;        memlocation_ F          (ACC  )</a:t>
            </a:r>
            <a:endParaRPr/>
          </a:p>
          <a:p>
            <a:pPr indent="-431800" lvl="0" marL="609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431800" lvl="0" marL="609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cxnSp>
        <p:nvCxnSpPr>
          <p:cNvPr id="943" name="Google Shape;943;p83"/>
          <p:cNvCxnSpPr/>
          <p:nvPr/>
        </p:nvCxnSpPr>
        <p:spPr>
          <a:xfrm rot="10800000">
            <a:off x="5683876" y="4509120"/>
            <a:ext cx="1676400" cy="0"/>
          </a:xfrm>
          <a:prstGeom prst="straightConnector1">
            <a:avLst/>
          </a:prstGeom>
          <a:noFill/>
          <a:ln cap="flat" cmpd="sng" w="9525">
            <a:solidFill>
              <a:schemeClr val="dk1"/>
            </a:solidFill>
            <a:prstDash val="solid"/>
            <a:round/>
            <a:headEnd len="med" w="med" type="none"/>
            <a:tailEnd len="med" w="med" type="triangle"/>
          </a:ln>
        </p:spPr>
      </p:cxnSp>
      <p:cxnSp>
        <p:nvCxnSpPr>
          <p:cNvPr id="944" name="Google Shape;944;p83"/>
          <p:cNvCxnSpPr/>
          <p:nvPr/>
        </p:nvCxnSpPr>
        <p:spPr>
          <a:xfrm rot="10800000">
            <a:off x="5683876" y="4941168"/>
            <a:ext cx="1676400" cy="0"/>
          </a:xfrm>
          <a:prstGeom prst="straightConnector1">
            <a:avLst/>
          </a:prstGeom>
          <a:noFill/>
          <a:ln cap="flat" cmpd="sng" w="9525">
            <a:solidFill>
              <a:schemeClr val="dk1"/>
            </a:solidFill>
            <a:prstDash val="solid"/>
            <a:round/>
            <a:headEnd len="med" w="med" type="none"/>
            <a:tailEnd len="med" w="med" type="triangle"/>
          </a:ln>
        </p:spPr>
      </p:cxnSp>
      <p:cxnSp>
        <p:nvCxnSpPr>
          <p:cNvPr id="945" name="Google Shape;945;p83"/>
          <p:cNvCxnSpPr/>
          <p:nvPr/>
        </p:nvCxnSpPr>
        <p:spPr>
          <a:xfrm rot="10800000">
            <a:off x="7360276" y="5445224"/>
            <a:ext cx="609600" cy="0"/>
          </a:xfrm>
          <a:prstGeom prst="straightConnector1">
            <a:avLst/>
          </a:prstGeom>
          <a:noFill/>
          <a:ln cap="flat" cmpd="sng" w="9525">
            <a:solidFill>
              <a:schemeClr val="dk1"/>
            </a:solidFill>
            <a:prstDash val="solid"/>
            <a:round/>
            <a:headEnd len="med" w="med" type="none"/>
            <a:tailEnd len="med" w="med" type="triangle"/>
          </a:ln>
        </p:spPr>
      </p:cxnSp>
      <p:sp>
        <p:nvSpPr>
          <p:cNvPr id="946" name="Google Shape;946;p83"/>
          <p:cNvSpPr txBox="1"/>
          <p:nvPr>
            <p:ph type="title"/>
          </p:nvPr>
        </p:nvSpPr>
        <p:spPr>
          <a:xfrm>
            <a:off x="1981200" y="975866"/>
            <a:ext cx="8229600" cy="5809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600"/>
              <a:buFont typeface="Times New Roman"/>
              <a:buNone/>
            </a:pPr>
            <a:r>
              <a:rPr lang="en-US" sz="3600">
                <a:solidFill>
                  <a:srgbClr val="FF0000"/>
                </a:solidFill>
                <a:latin typeface="Times New Roman"/>
                <a:ea typeface="Times New Roman"/>
                <a:cs typeface="Times New Roman"/>
                <a:sym typeface="Times New Roman"/>
              </a:rPr>
              <a:t>One address Instruction</a:t>
            </a:r>
            <a:endParaRPr/>
          </a:p>
        </p:txBody>
      </p:sp>
      <p:sp>
        <p:nvSpPr>
          <p:cNvPr id="947" name="Google Shape;947;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48" name="Google Shape;948;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949" name="Google Shape;949;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4"/>
          <p:cNvSpPr txBox="1"/>
          <p:nvPr>
            <p:ph type="title"/>
          </p:nvPr>
        </p:nvSpPr>
        <p:spPr>
          <a:xfrm>
            <a:off x="1981200" y="975866"/>
            <a:ext cx="8229600" cy="5809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600"/>
              <a:buFont typeface="Times New Roman"/>
              <a:buNone/>
            </a:pPr>
            <a:r>
              <a:rPr lang="en-US" sz="3600">
                <a:solidFill>
                  <a:srgbClr val="FF0000"/>
                </a:solidFill>
                <a:latin typeface="Times New Roman"/>
                <a:ea typeface="Times New Roman"/>
                <a:cs typeface="Times New Roman"/>
                <a:sym typeface="Times New Roman"/>
              </a:rPr>
              <a:t>One address Instruction</a:t>
            </a:r>
            <a:endParaRPr/>
          </a:p>
        </p:txBody>
      </p:sp>
      <p:sp>
        <p:nvSpPr>
          <p:cNvPr id="955" name="Google Shape;955;p84"/>
          <p:cNvSpPr txBox="1"/>
          <p:nvPr>
            <p:ph idx="1" type="body"/>
          </p:nvPr>
        </p:nvSpPr>
        <p:spPr>
          <a:xfrm>
            <a:off x="1775520" y="1600201"/>
            <a:ext cx="8712968" cy="452596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This use a implied ACCUMULATOR register for data manipulation.</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Operation Destination</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One operand is in accumulator and other is in register or memory location.</a:t>
            </a:r>
            <a:endParaRPr/>
          </a:p>
          <a:p>
            <a:pPr indent="-533400" lvl="0" marL="53340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Example:   Evaluate (A+B) * (C+D)</a:t>
            </a:r>
            <a:endParaRPr/>
          </a:p>
          <a:p>
            <a:pPr indent="-533400" lvl="0" marL="5334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Using One-Address Instruction</a:t>
            </a:r>
            <a:endParaRPr/>
          </a:p>
          <a:p>
            <a:pPr indent="-457200" lvl="1" marL="989013" rtl="0" algn="l">
              <a:lnSpc>
                <a:spcPct val="90000"/>
              </a:lnSpc>
              <a:spcBef>
                <a:spcPts val="500"/>
              </a:spcBef>
              <a:spcAft>
                <a:spcPts val="0"/>
              </a:spcAft>
              <a:buClr>
                <a:schemeClr val="dk1"/>
              </a:buClr>
              <a:buSzPts val="2000"/>
              <a:buFont typeface="Times New Roman"/>
              <a:buAutoNum type="arabicPeriod"/>
            </a:pPr>
            <a:r>
              <a:rPr lang="en-US" sz="2000">
                <a:latin typeface="Times New Roman"/>
                <a:ea typeface="Times New Roman"/>
                <a:cs typeface="Times New Roman"/>
                <a:sym typeface="Times New Roman"/>
              </a:rPr>
              <a:t>LOAD	A	; AC ← M[A]</a:t>
            </a:r>
            <a:endParaRPr sz="2000">
              <a:latin typeface="Times New Roman"/>
              <a:ea typeface="Times New Roman"/>
              <a:cs typeface="Times New Roman"/>
              <a:sym typeface="Times New Roman"/>
            </a:endParaRPr>
          </a:p>
          <a:p>
            <a:pPr indent="-457200" lvl="1" marL="989013" rtl="0" algn="l">
              <a:lnSpc>
                <a:spcPct val="90000"/>
              </a:lnSpc>
              <a:spcBef>
                <a:spcPts val="500"/>
              </a:spcBef>
              <a:spcAft>
                <a:spcPts val="0"/>
              </a:spcAft>
              <a:buClr>
                <a:schemeClr val="dk1"/>
              </a:buClr>
              <a:buSzPts val="2000"/>
              <a:buFont typeface="Times New Roman"/>
              <a:buAutoNum type="arabicPeriod"/>
            </a:pPr>
            <a:r>
              <a:rPr lang="en-US" sz="2000">
                <a:latin typeface="Times New Roman"/>
                <a:ea typeface="Times New Roman"/>
                <a:cs typeface="Times New Roman"/>
                <a:sym typeface="Times New Roman"/>
              </a:rPr>
              <a:t>ADD	B	; AC ← AC + M[B]</a:t>
            </a:r>
            <a:endParaRPr/>
          </a:p>
          <a:p>
            <a:pPr indent="-457200" lvl="1" marL="989013" rtl="0" algn="l">
              <a:lnSpc>
                <a:spcPct val="90000"/>
              </a:lnSpc>
              <a:spcBef>
                <a:spcPts val="500"/>
              </a:spcBef>
              <a:spcAft>
                <a:spcPts val="0"/>
              </a:spcAft>
              <a:buClr>
                <a:schemeClr val="dk1"/>
              </a:buClr>
              <a:buSzPts val="2000"/>
              <a:buFont typeface="Times New Roman"/>
              <a:buAutoNum type="arabicPeriod"/>
            </a:pPr>
            <a:r>
              <a:rPr lang="en-US" sz="2000">
                <a:latin typeface="Times New Roman"/>
                <a:ea typeface="Times New Roman"/>
                <a:cs typeface="Times New Roman"/>
                <a:sym typeface="Times New Roman"/>
              </a:rPr>
              <a:t>STORE	T	; M[T] ← AC </a:t>
            </a:r>
            <a:endParaRPr/>
          </a:p>
          <a:p>
            <a:pPr indent="-457200" lvl="1" marL="989013" rtl="0" algn="l">
              <a:lnSpc>
                <a:spcPct val="90000"/>
              </a:lnSpc>
              <a:spcBef>
                <a:spcPts val="500"/>
              </a:spcBef>
              <a:spcAft>
                <a:spcPts val="0"/>
              </a:spcAft>
              <a:buClr>
                <a:schemeClr val="dk1"/>
              </a:buClr>
              <a:buSzPts val="2000"/>
              <a:buFont typeface="Times New Roman"/>
              <a:buAutoNum type="arabicPeriod"/>
            </a:pPr>
            <a:r>
              <a:rPr lang="en-US" sz="2000">
                <a:latin typeface="Times New Roman"/>
                <a:ea typeface="Times New Roman"/>
                <a:cs typeface="Times New Roman"/>
                <a:sym typeface="Times New Roman"/>
              </a:rPr>
              <a:t>LOAD	C	; AC ← M[C]</a:t>
            </a:r>
            <a:endParaRPr sz="2000">
              <a:latin typeface="Times New Roman"/>
              <a:ea typeface="Times New Roman"/>
              <a:cs typeface="Times New Roman"/>
              <a:sym typeface="Times New Roman"/>
            </a:endParaRPr>
          </a:p>
          <a:p>
            <a:pPr indent="-457200" lvl="1" marL="989013" rtl="0" algn="l">
              <a:lnSpc>
                <a:spcPct val="90000"/>
              </a:lnSpc>
              <a:spcBef>
                <a:spcPts val="500"/>
              </a:spcBef>
              <a:spcAft>
                <a:spcPts val="0"/>
              </a:spcAft>
              <a:buClr>
                <a:schemeClr val="dk1"/>
              </a:buClr>
              <a:buSzPts val="2000"/>
              <a:buFont typeface="Times New Roman"/>
              <a:buAutoNum type="arabicPeriod"/>
            </a:pPr>
            <a:r>
              <a:rPr lang="en-US" sz="2000">
                <a:latin typeface="Times New Roman"/>
                <a:ea typeface="Times New Roman"/>
                <a:cs typeface="Times New Roman"/>
                <a:sym typeface="Times New Roman"/>
              </a:rPr>
              <a:t>ADD	D	; AC ← AC + M[D]</a:t>
            </a:r>
            <a:endParaRPr/>
          </a:p>
          <a:p>
            <a:pPr indent="-457200" lvl="1" marL="989013" rtl="0" algn="l">
              <a:lnSpc>
                <a:spcPct val="90000"/>
              </a:lnSpc>
              <a:spcBef>
                <a:spcPts val="500"/>
              </a:spcBef>
              <a:spcAft>
                <a:spcPts val="0"/>
              </a:spcAft>
              <a:buClr>
                <a:schemeClr val="dk1"/>
              </a:buClr>
              <a:buSzPts val="2000"/>
              <a:buFont typeface="Times New Roman"/>
              <a:buAutoNum type="arabicPeriod"/>
            </a:pPr>
            <a:r>
              <a:rPr lang="en-US" sz="2000">
                <a:latin typeface="Times New Roman"/>
                <a:ea typeface="Times New Roman"/>
                <a:cs typeface="Times New Roman"/>
                <a:sym typeface="Times New Roman"/>
              </a:rPr>
              <a:t>MUL	T	; AC ← AC * M[T]</a:t>
            </a:r>
            <a:endParaRPr/>
          </a:p>
          <a:p>
            <a:pPr indent="-457200" lvl="1" marL="989013" rtl="0" algn="l">
              <a:lnSpc>
                <a:spcPct val="90000"/>
              </a:lnSpc>
              <a:spcBef>
                <a:spcPts val="500"/>
              </a:spcBef>
              <a:spcAft>
                <a:spcPts val="0"/>
              </a:spcAft>
              <a:buClr>
                <a:schemeClr val="dk1"/>
              </a:buClr>
              <a:buSzPts val="2000"/>
              <a:buFont typeface="Times New Roman"/>
              <a:buAutoNum type="arabicPeriod"/>
            </a:pPr>
            <a:r>
              <a:rPr lang="en-US" sz="2000">
                <a:latin typeface="Times New Roman"/>
                <a:ea typeface="Times New Roman"/>
                <a:cs typeface="Times New Roman"/>
                <a:sym typeface="Times New Roman"/>
              </a:rPr>
              <a:t>STORE	X	; M[X] ← AC</a:t>
            </a:r>
            <a:endParaRPr/>
          </a:p>
          <a:p>
            <a:pPr indent="0" lvl="0" marL="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956" name="Google Shape;956;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7" name="Google Shape;957;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58" name="Google Shape;958;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85"/>
          <p:cNvSpPr/>
          <p:nvPr/>
        </p:nvSpPr>
        <p:spPr>
          <a:xfrm>
            <a:off x="1981200" y="1844824"/>
            <a:ext cx="8001000" cy="4339650"/>
          </a:xfrm>
          <a:prstGeom prst="rect">
            <a:avLst/>
          </a:prstGeom>
          <a:noFill/>
          <a:ln>
            <a:noFill/>
          </a:ln>
        </p:spPr>
        <p:txBody>
          <a:bodyPr anchorCtr="0" anchor="t" bIns="45700" lIns="91425" spcFirstLastPara="1" rIns="91425" wrap="square" tIns="45700">
            <a:noAutofit/>
          </a:bodyPr>
          <a:lstStyle/>
          <a:p>
            <a:pPr indent="-152400" lvl="0" marL="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Syntax : Operation  source, destination </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152400" lvl="0" marL="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Eg:     MOVE   E,F                                   MOVE  D,F</a:t>
            </a:r>
            <a:endParaRPr/>
          </a:p>
          <a:p>
            <a:pPr indent="0" lvl="0" marL="0" marR="0" rtl="0" algn="l">
              <a:spcBef>
                <a:spcPts val="0"/>
              </a:spcBef>
              <a:spcAft>
                <a:spcPts val="0"/>
              </a:spcAft>
              <a:buClr>
                <a:schemeClr val="dk1"/>
              </a:buClr>
              <a:buSzPts val="2400"/>
              <a:buFont typeface="Calibri"/>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ADD    D,F         OR                       ADD E,F</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Perform ADD  A,B,C using 2 instructions</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MOVE  B,C</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ADD     A,C</a:t>
            </a:r>
            <a:endParaRPr/>
          </a:p>
          <a:p>
            <a:pPr indent="-152400" lvl="0" marL="0" marR="0" rtl="0" algn="l">
              <a:spcBef>
                <a:spcPts val="120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Disadvantage: Single instruction is not sufficient to perform the entire operation.</a:t>
            </a:r>
            <a:endParaRPr/>
          </a:p>
        </p:txBody>
      </p:sp>
      <p:sp>
        <p:nvSpPr>
          <p:cNvPr id="964" name="Google Shape;964;p85"/>
          <p:cNvSpPr txBox="1"/>
          <p:nvPr/>
        </p:nvSpPr>
        <p:spPr>
          <a:xfrm>
            <a:off x="1981200" y="980728"/>
            <a:ext cx="8229600" cy="50405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3600"/>
              <a:buFont typeface="Times New Roman"/>
              <a:buNone/>
            </a:pPr>
            <a:r>
              <a:rPr lang="en-US" sz="3600">
                <a:solidFill>
                  <a:srgbClr val="FF0000"/>
                </a:solidFill>
                <a:latin typeface="Times New Roman"/>
                <a:ea typeface="Times New Roman"/>
                <a:cs typeface="Times New Roman"/>
                <a:sym typeface="Times New Roman"/>
              </a:rPr>
              <a:t>Two Address Instruction</a:t>
            </a:r>
            <a:endParaRPr sz="3600">
              <a:solidFill>
                <a:srgbClr val="FF0000"/>
              </a:solidFill>
              <a:latin typeface="Times New Roman"/>
              <a:ea typeface="Times New Roman"/>
              <a:cs typeface="Times New Roman"/>
              <a:sym typeface="Times New Roman"/>
            </a:endParaRPr>
          </a:p>
        </p:txBody>
      </p:sp>
      <p:sp>
        <p:nvSpPr>
          <p:cNvPr id="965" name="Google Shape;965;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66" name="Google Shape;966;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967" name="Google Shape;967;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6"/>
          <p:cNvSpPr txBox="1"/>
          <p:nvPr>
            <p:ph type="title"/>
          </p:nvPr>
        </p:nvSpPr>
        <p:spPr>
          <a:xfrm>
            <a:off x="1981200" y="980728"/>
            <a:ext cx="8229600" cy="50405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600"/>
              <a:buFont typeface="Times New Roman"/>
              <a:buNone/>
            </a:pPr>
            <a:r>
              <a:rPr lang="en-US" sz="3600">
                <a:solidFill>
                  <a:srgbClr val="FF0000"/>
                </a:solidFill>
                <a:latin typeface="Times New Roman"/>
                <a:ea typeface="Times New Roman"/>
                <a:cs typeface="Times New Roman"/>
                <a:sym typeface="Times New Roman"/>
              </a:rPr>
              <a:t>Two Address Instruction</a:t>
            </a:r>
            <a:endParaRPr/>
          </a:p>
        </p:txBody>
      </p:sp>
      <p:sp>
        <p:nvSpPr>
          <p:cNvPr id="973" name="Google Shape;973;p86"/>
          <p:cNvSpPr txBox="1"/>
          <p:nvPr>
            <p:ph idx="1" type="body"/>
          </p:nvPr>
        </p:nvSpPr>
        <p:spPr>
          <a:xfrm>
            <a:off x="1981200" y="1600200"/>
            <a:ext cx="8229600" cy="5105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This is common in commercial computers.</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Operation Source, Destination</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Here two address can be specified in the instruction.</a:t>
            </a:r>
            <a:endParaRPr/>
          </a:p>
          <a:p>
            <a:pPr indent="-533400" lvl="0" marL="53340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Example:   Evaluate (A+B) * (C+D)</a:t>
            </a:r>
            <a:endParaRPr/>
          </a:p>
          <a:p>
            <a:pPr indent="-533400" lvl="0" marL="53340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Using Two address Instruction:</a:t>
            </a:r>
            <a:endParaRPr/>
          </a:p>
          <a:p>
            <a:pPr indent="-514350" lvl="0" marL="514350" rtl="0" algn="l">
              <a:lnSpc>
                <a:spcPct val="90000"/>
              </a:lnSpc>
              <a:spcBef>
                <a:spcPts val="1000"/>
              </a:spcBef>
              <a:spcAft>
                <a:spcPts val="0"/>
              </a:spcAft>
              <a:buClr>
                <a:schemeClr val="dk1"/>
              </a:buClr>
              <a:buSzPts val="2400"/>
              <a:buAutoNum type="arabicPeriod"/>
            </a:pPr>
            <a:r>
              <a:rPr lang="en-US" sz="2400">
                <a:latin typeface="Times New Roman"/>
                <a:ea typeface="Times New Roman"/>
                <a:cs typeface="Times New Roman"/>
                <a:sym typeface="Times New Roman"/>
              </a:rPr>
              <a:t>MOV R1,A		; R1=M[A]</a:t>
            </a:r>
            <a:endParaRPr/>
          </a:p>
          <a:p>
            <a:pPr indent="-514350" lvl="0" marL="514350" rtl="0" algn="l">
              <a:lnSpc>
                <a:spcPct val="90000"/>
              </a:lnSpc>
              <a:spcBef>
                <a:spcPts val="1000"/>
              </a:spcBef>
              <a:spcAft>
                <a:spcPts val="0"/>
              </a:spcAft>
              <a:buClr>
                <a:schemeClr val="dk1"/>
              </a:buClr>
              <a:buSzPts val="2400"/>
              <a:buAutoNum type="arabicPeriod"/>
            </a:pPr>
            <a:r>
              <a:rPr lang="en-US" sz="2400">
                <a:latin typeface="Times New Roman"/>
                <a:ea typeface="Times New Roman"/>
                <a:cs typeface="Times New Roman"/>
                <a:sym typeface="Times New Roman"/>
              </a:rPr>
              <a:t>ADD R1,B		;R1=R1+M[B]</a:t>
            </a:r>
            <a:endParaRPr/>
          </a:p>
          <a:p>
            <a:pPr indent="-514350" lvl="0" marL="514350" rtl="0" algn="l">
              <a:lnSpc>
                <a:spcPct val="90000"/>
              </a:lnSpc>
              <a:spcBef>
                <a:spcPts val="1000"/>
              </a:spcBef>
              <a:spcAft>
                <a:spcPts val="0"/>
              </a:spcAft>
              <a:buClr>
                <a:schemeClr val="dk1"/>
              </a:buClr>
              <a:buSzPts val="2400"/>
              <a:buAutoNum type="arabicPeriod"/>
            </a:pPr>
            <a:r>
              <a:rPr lang="en-US" sz="2400">
                <a:latin typeface="Times New Roman"/>
                <a:ea typeface="Times New Roman"/>
                <a:cs typeface="Times New Roman"/>
                <a:sym typeface="Times New Roman"/>
              </a:rPr>
              <a:t>MOV R2,C		;R2=M[C]</a:t>
            </a:r>
            <a:endParaRPr/>
          </a:p>
          <a:p>
            <a:pPr indent="-514350" lvl="0" marL="514350" rtl="0" algn="l">
              <a:lnSpc>
                <a:spcPct val="90000"/>
              </a:lnSpc>
              <a:spcBef>
                <a:spcPts val="1000"/>
              </a:spcBef>
              <a:spcAft>
                <a:spcPts val="0"/>
              </a:spcAft>
              <a:buClr>
                <a:schemeClr val="dk1"/>
              </a:buClr>
              <a:buSzPts val="2400"/>
              <a:buAutoNum type="arabicPeriod"/>
            </a:pPr>
            <a:r>
              <a:rPr lang="en-US" sz="2400">
                <a:latin typeface="Times New Roman"/>
                <a:ea typeface="Times New Roman"/>
                <a:cs typeface="Times New Roman"/>
                <a:sym typeface="Times New Roman"/>
              </a:rPr>
              <a:t>ADD R2,D		;R2=R2+M[D]</a:t>
            </a:r>
            <a:endParaRPr/>
          </a:p>
          <a:p>
            <a:pPr indent="-514350" lvl="0" marL="514350" rtl="0" algn="l">
              <a:lnSpc>
                <a:spcPct val="90000"/>
              </a:lnSpc>
              <a:spcBef>
                <a:spcPts val="1000"/>
              </a:spcBef>
              <a:spcAft>
                <a:spcPts val="0"/>
              </a:spcAft>
              <a:buClr>
                <a:schemeClr val="dk1"/>
              </a:buClr>
              <a:buSzPts val="2400"/>
              <a:buAutoNum type="arabicPeriod"/>
            </a:pPr>
            <a:r>
              <a:rPr lang="en-US" sz="2400">
                <a:latin typeface="Times New Roman"/>
                <a:ea typeface="Times New Roman"/>
                <a:cs typeface="Times New Roman"/>
                <a:sym typeface="Times New Roman"/>
              </a:rPr>
              <a:t>MUL R1,R2	; R1=R1*R2</a:t>
            </a:r>
            <a:endParaRPr/>
          </a:p>
          <a:p>
            <a:pPr indent="-514350" lvl="0" marL="514350" rtl="0" algn="l">
              <a:lnSpc>
                <a:spcPct val="90000"/>
              </a:lnSpc>
              <a:spcBef>
                <a:spcPts val="1000"/>
              </a:spcBef>
              <a:spcAft>
                <a:spcPts val="0"/>
              </a:spcAft>
              <a:buClr>
                <a:schemeClr val="dk1"/>
              </a:buClr>
              <a:buSzPts val="2400"/>
              <a:buAutoNum type="arabicPeriod"/>
            </a:pPr>
            <a:r>
              <a:rPr lang="en-US" sz="2400">
                <a:latin typeface="Times New Roman"/>
                <a:ea typeface="Times New Roman"/>
                <a:cs typeface="Times New Roman"/>
                <a:sym typeface="Times New Roman"/>
              </a:rPr>
              <a:t>MOV X,R1		; M[X]=R1</a:t>
            </a:r>
            <a:endParaRPr sz="2400">
              <a:latin typeface="Times New Roman"/>
              <a:ea typeface="Times New Roman"/>
              <a:cs typeface="Times New Roman"/>
              <a:sym typeface="Times New Roman"/>
            </a:endParaRPr>
          </a:p>
        </p:txBody>
      </p:sp>
      <p:sp>
        <p:nvSpPr>
          <p:cNvPr id="974" name="Google Shape;974;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5" name="Google Shape;975;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76" name="Google Shape;976;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7"/>
          <p:cNvSpPr txBox="1"/>
          <p:nvPr>
            <p:ph type="title"/>
          </p:nvPr>
        </p:nvSpPr>
        <p:spPr>
          <a:xfrm>
            <a:off x="1981768" y="745556"/>
            <a:ext cx="8229600" cy="739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Times New Roman"/>
              <a:buNone/>
            </a:pPr>
            <a:r>
              <a:rPr lang="en-US" sz="3600">
                <a:solidFill>
                  <a:srgbClr val="FF0000"/>
                </a:solidFill>
                <a:latin typeface="Times New Roman"/>
                <a:ea typeface="Times New Roman"/>
                <a:cs typeface="Times New Roman"/>
                <a:sym typeface="Times New Roman"/>
              </a:rPr>
              <a:t>Three Address Instruction</a:t>
            </a:r>
            <a:endParaRPr/>
          </a:p>
        </p:txBody>
      </p:sp>
      <p:sp>
        <p:nvSpPr>
          <p:cNvPr id="982" name="Google Shape;982;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3" name="Google Shape;983;p87"/>
          <p:cNvSpPr/>
          <p:nvPr/>
        </p:nvSpPr>
        <p:spPr>
          <a:xfrm>
            <a:off x="1905568" y="2276873"/>
            <a:ext cx="8382000" cy="3108543"/>
          </a:xfrm>
          <a:prstGeom prst="rect">
            <a:avLst/>
          </a:prstGeom>
          <a:noFill/>
          <a:ln>
            <a:noFill/>
          </a:ln>
        </p:spPr>
        <p:txBody>
          <a:bodyPr anchorCtr="0" anchor="t" bIns="45700" lIns="91425" spcFirstLastPara="1" rIns="91425" wrap="square" tIns="45700">
            <a:noAutofit/>
          </a:bodyPr>
          <a:lstStyle/>
          <a:p>
            <a:pPr indent="-177800" lvl="0" marL="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Syntax: Operation source 1, source 2, destination</a:t>
            </a:r>
            <a:endParaRPr/>
          </a:p>
          <a:p>
            <a:pPr indent="-177800" lvl="0" marL="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Eg: ADD D,E,F      </a:t>
            </a:r>
            <a:endParaRPr/>
          </a:p>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where D,E,F are memory location</a:t>
            </a:r>
            <a:endParaRPr/>
          </a:p>
          <a:p>
            <a:pPr indent="-177800" lvl="0" marL="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Advantage: Single instruction can perform the complete operation</a:t>
            </a:r>
            <a:endParaRPr/>
          </a:p>
          <a:p>
            <a:pPr indent="-177800" lvl="0" marL="0" marR="0" rtl="0" algn="l">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Disadvantage : Instruction code will be too large to fit in one word location in memory</a:t>
            </a:r>
            <a:endParaRPr/>
          </a:p>
        </p:txBody>
      </p:sp>
      <p:sp>
        <p:nvSpPr>
          <p:cNvPr id="984" name="Google Shape;984;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85" name="Google Shape;985;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88"/>
          <p:cNvSpPr txBox="1"/>
          <p:nvPr>
            <p:ph type="title"/>
          </p:nvPr>
        </p:nvSpPr>
        <p:spPr>
          <a:xfrm>
            <a:off x="1981768" y="745556"/>
            <a:ext cx="8229600" cy="7392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Times New Roman"/>
              <a:buNone/>
            </a:pPr>
            <a:r>
              <a:rPr lang="en-US" sz="3600">
                <a:solidFill>
                  <a:srgbClr val="FF0000"/>
                </a:solidFill>
                <a:latin typeface="Times New Roman"/>
                <a:ea typeface="Times New Roman"/>
                <a:cs typeface="Times New Roman"/>
                <a:sym typeface="Times New Roman"/>
              </a:rPr>
              <a:t>Three Address Instruction</a:t>
            </a:r>
            <a:endParaRPr/>
          </a:p>
        </p:txBody>
      </p:sp>
      <p:sp>
        <p:nvSpPr>
          <p:cNvPr id="991" name="Google Shape;991;p88"/>
          <p:cNvSpPr txBox="1"/>
          <p:nvPr>
            <p:ph idx="1" type="body"/>
          </p:nvPr>
        </p:nvSpPr>
        <p:spPr>
          <a:xfrm>
            <a:off x="1981200" y="1600200"/>
            <a:ext cx="8229600" cy="495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This has three address field to specify a register   	or a memory location.</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Program created are much short in size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creation of program much easier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does not mean that program will run much faster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Example:   Evaluate (A+B) * (C+D)</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Using Three address Instruction</a:t>
            </a:r>
            <a:endParaRPr/>
          </a:p>
          <a:p>
            <a:pPr indent="-514350" lvl="0" marL="514350" rtl="0" algn="l">
              <a:lnSpc>
                <a:spcPct val="90000"/>
              </a:lnSpc>
              <a:spcBef>
                <a:spcPts val="1000"/>
              </a:spcBef>
              <a:spcAft>
                <a:spcPts val="0"/>
              </a:spcAft>
              <a:buClr>
                <a:schemeClr val="dk1"/>
              </a:buClr>
              <a:buSzPts val="2400"/>
              <a:buAutoNum type="arabicPeriod"/>
            </a:pPr>
            <a:r>
              <a:rPr lang="en-US" sz="2400">
                <a:latin typeface="Times New Roman"/>
                <a:ea typeface="Times New Roman"/>
                <a:cs typeface="Times New Roman"/>
                <a:sym typeface="Times New Roman"/>
              </a:rPr>
              <a:t>ADD R1,A,B		;R1=M[A]+M[B]</a:t>
            </a:r>
            <a:endParaRPr/>
          </a:p>
          <a:p>
            <a:pPr indent="-514350" lvl="0" marL="514350" rtl="0" algn="l">
              <a:lnSpc>
                <a:spcPct val="90000"/>
              </a:lnSpc>
              <a:spcBef>
                <a:spcPts val="1000"/>
              </a:spcBef>
              <a:spcAft>
                <a:spcPts val="0"/>
              </a:spcAft>
              <a:buClr>
                <a:schemeClr val="dk1"/>
              </a:buClr>
              <a:buSzPts val="2400"/>
              <a:buFont typeface="Arial"/>
              <a:buAutoNum type="arabicPeriod"/>
            </a:pPr>
            <a:r>
              <a:rPr lang="en-US" sz="2400">
                <a:latin typeface="Times New Roman"/>
                <a:ea typeface="Times New Roman"/>
                <a:cs typeface="Times New Roman"/>
                <a:sym typeface="Times New Roman"/>
              </a:rPr>
              <a:t>ADD R2,C,D		;R2=M[C]+M[D]</a:t>
            </a:r>
            <a:endParaRPr/>
          </a:p>
          <a:p>
            <a:pPr indent="-514350" lvl="0" marL="514350" rtl="0" algn="l">
              <a:lnSpc>
                <a:spcPct val="90000"/>
              </a:lnSpc>
              <a:spcBef>
                <a:spcPts val="1000"/>
              </a:spcBef>
              <a:spcAft>
                <a:spcPts val="0"/>
              </a:spcAft>
              <a:buClr>
                <a:schemeClr val="dk1"/>
              </a:buClr>
              <a:buSzPts val="2400"/>
              <a:buFont typeface="Arial"/>
              <a:buAutoNum type="arabicPeriod"/>
            </a:pPr>
            <a:r>
              <a:rPr lang="en-US" sz="2400">
                <a:latin typeface="Times New Roman"/>
                <a:ea typeface="Times New Roman"/>
                <a:cs typeface="Times New Roman"/>
                <a:sym typeface="Times New Roman"/>
              </a:rPr>
              <a:t>MUL X,R1,R2		;M[X]=R1*R2</a:t>
            </a:r>
            <a:endParaRPr/>
          </a:p>
          <a:p>
            <a:pPr indent="-361950" lvl="0" marL="51435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992" name="Google Shape;992;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3" name="Google Shape;993;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994" name="Google Shape;994;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9"/>
          <p:cNvSpPr txBox="1"/>
          <p:nvPr>
            <p:ph type="title"/>
          </p:nvPr>
        </p:nvSpPr>
        <p:spPr>
          <a:xfrm>
            <a:off x="1981200" y="980728"/>
            <a:ext cx="8229600" cy="43691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600"/>
              <a:buFont typeface="Times New Roman"/>
              <a:buNone/>
            </a:pPr>
            <a:br>
              <a:rPr lang="en-US" sz="3600">
                <a:solidFill>
                  <a:srgbClr val="FF0000"/>
                </a:solidFill>
                <a:latin typeface="Times New Roman"/>
                <a:ea typeface="Times New Roman"/>
                <a:cs typeface="Times New Roman"/>
                <a:sym typeface="Times New Roman"/>
              </a:rPr>
            </a:br>
            <a:r>
              <a:rPr lang="en-US" sz="3600">
                <a:solidFill>
                  <a:srgbClr val="FF0000"/>
                </a:solidFill>
                <a:latin typeface="Times New Roman"/>
                <a:ea typeface="Times New Roman"/>
                <a:cs typeface="Times New Roman"/>
                <a:sym typeface="Times New Roman"/>
              </a:rPr>
              <a:t>Instruction Cycle</a:t>
            </a:r>
            <a:br>
              <a:rPr lang="en-US" sz="3600">
                <a:solidFill>
                  <a:srgbClr val="FF0000"/>
                </a:solidFill>
                <a:latin typeface="Times New Roman"/>
                <a:ea typeface="Times New Roman"/>
                <a:cs typeface="Times New Roman"/>
                <a:sym typeface="Times New Roman"/>
              </a:rPr>
            </a:br>
            <a:endParaRPr sz="3600">
              <a:solidFill>
                <a:srgbClr val="FF0000"/>
              </a:solidFill>
              <a:latin typeface="Times New Roman"/>
              <a:ea typeface="Times New Roman"/>
              <a:cs typeface="Times New Roman"/>
              <a:sym typeface="Times New Roman"/>
            </a:endParaRPr>
          </a:p>
        </p:txBody>
      </p:sp>
      <p:sp>
        <p:nvSpPr>
          <p:cNvPr id="1000" name="Google Shape;1000;p8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basic operational process of a computer.</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also known as </a:t>
            </a:r>
            <a:r>
              <a:rPr b="1" lang="en-US">
                <a:latin typeface="Times New Roman"/>
                <a:ea typeface="Times New Roman"/>
                <a:cs typeface="Times New Roman"/>
                <a:sym typeface="Times New Roman"/>
              </a:rPr>
              <a:t>fetch-decode-execute cycle</a:t>
            </a:r>
            <a:r>
              <a:rPr lang="en-US">
                <a:latin typeface="Times New Roman"/>
                <a:ea typeface="Times New Roman"/>
                <a:cs typeface="Times New Roman"/>
                <a:sym typeface="Times New Roman"/>
              </a:rPr>
              <a:t>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process is repeated continuously by CPU from boot up to shut down of computer. </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steps that occur during an instruction cycle:</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1. Fetch the Instruction</a:t>
            </a:r>
            <a:endParaRPr/>
          </a:p>
          <a:p>
            <a:pPr indent="0" lvl="0" marL="0" rtl="0" algn="l">
              <a:lnSpc>
                <a:spcPct val="90000"/>
              </a:lnSpc>
              <a:spcBef>
                <a:spcPts val="1000"/>
              </a:spcBef>
              <a:spcAft>
                <a:spcPts val="0"/>
              </a:spcAft>
              <a:buClr>
                <a:schemeClr val="dk1"/>
              </a:buClr>
              <a:buSzPts val="2800"/>
              <a:buNone/>
            </a:pPr>
            <a:r>
              <a:rPr b="1" lang="en-US">
                <a:latin typeface="Times New Roman"/>
                <a:ea typeface="Times New Roman"/>
                <a:cs typeface="Times New Roman"/>
                <a:sym typeface="Times New Roman"/>
              </a:rPr>
              <a:t>	2. Decode the Instruction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3. Read the Effective Address</a:t>
            </a:r>
            <a:endParaRPr/>
          </a:p>
          <a:p>
            <a:pPr indent="0" lvl="0" marL="0" rtl="0" algn="l">
              <a:lnSpc>
                <a:spcPct val="90000"/>
              </a:lnSpc>
              <a:spcBef>
                <a:spcPts val="1000"/>
              </a:spcBef>
              <a:spcAft>
                <a:spcPts val="0"/>
              </a:spcAft>
              <a:buClr>
                <a:schemeClr val="dk1"/>
              </a:buClr>
              <a:buSzPts val="2800"/>
              <a:buNone/>
            </a:pPr>
            <a:r>
              <a:rPr b="1" lang="en-US">
                <a:latin typeface="Times New Roman"/>
                <a:ea typeface="Times New Roman"/>
                <a:cs typeface="Times New Roman"/>
                <a:sym typeface="Times New Roman"/>
              </a:rPr>
              <a:t>	4. Execute the Instruction</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1001" name="Google Shape;1001;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2" name="Google Shape;1002;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03" name="Google Shape;1003;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90"/>
          <p:cNvSpPr txBox="1"/>
          <p:nvPr>
            <p:ph idx="1" type="body"/>
          </p:nvPr>
        </p:nvSpPr>
        <p:spPr>
          <a:xfrm>
            <a:off x="1703512" y="980728"/>
            <a:ext cx="8712968" cy="54726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sz="2400">
                <a:latin typeface="Times New Roman"/>
                <a:ea typeface="Times New Roman"/>
                <a:cs typeface="Times New Roman"/>
                <a:sym typeface="Times New Roman"/>
              </a:rPr>
              <a:t>1.  Fetch the Instruction</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The instruction is fetched from memory address that is stored in PC(Program Counter) and stored in the (instruction register) IR.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At the end of the fetch operation, PC is incremented by 1 and it then points to the next instruction to be executed.</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2.  </a:t>
            </a:r>
            <a:r>
              <a:rPr b="1" lang="en-US" sz="2400">
                <a:latin typeface="Times New Roman"/>
                <a:ea typeface="Times New Roman"/>
                <a:cs typeface="Times New Roman"/>
                <a:sym typeface="Times New Roman"/>
              </a:rPr>
              <a:t>Decode the Instruction</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The instruction in the IR is decoded(Interpreted).</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3. Read the Effective Address</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If the instruction has an indirect address, the effective address is read from the memory. </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Otherwise operands are directly read in case of immediate operand instruction.</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br>
              <a:rPr lang="en-US"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p:txBody>
      </p:sp>
      <p:sp>
        <p:nvSpPr>
          <p:cNvPr id="1009" name="Google Shape;1009;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0" name="Google Shape;1010;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11" name="Google Shape;1011;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91"/>
          <p:cNvSpPr txBox="1"/>
          <p:nvPr>
            <p:ph idx="1" type="body"/>
          </p:nvPr>
        </p:nvSpPr>
        <p:spPr>
          <a:xfrm>
            <a:off x="1981200" y="1196753"/>
            <a:ext cx="8229600" cy="492941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latin typeface="Times New Roman"/>
                <a:ea typeface="Times New Roman"/>
                <a:cs typeface="Times New Roman"/>
                <a:sym typeface="Times New Roman"/>
              </a:rPr>
              <a:t>4. Execute the Instruction</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The Control Unit passes the information in the form of control signals to the functional unit of CPU. </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The result generated is stored in main memory or sent to an output device.</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The cycle is then repeated by fetching the next instruction. </a:t>
            </a:r>
            <a:endParaRPr/>
          </a:p>
          <a:p>
            <a:pPr indent="0" lvl="0" marL="0" rtl="0" algn="l">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Thus in this way the instruction cycle is repeated continuously.</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1017" name="Google Shape;1017;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8" name="Google Shape;1018;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19" name="Google Shape;1019;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92"/>
          <p:cNvSpPr txBox="1"/>
          <p:nvPr>
            <p:ph type="title"/>
          </p:nvPr>
        </p:nvSpPr>
        <p:spPr>
          <a:xfrm>
            <a:off x="1981200" y="1005111"/>
            <a:ext cx="8229600" cy="36490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2800"/>
              <a:buFont typeface="Times New Roman"/>
              <a:buNone/>
            </a:pPr>
            <a:r>
              <a:rPr lang="en-US" sz="2800">
                <a:solidFill>
                  <a:srgbClr val="FF0000"/>
                </a:solidFill>
                <a:latin typeface="Times New Roman"/>
                <a:ea typeface="Times New Roman"/>
                <a:cs typeface="Times New Roman"/>
                <a:sym typeface="Times New Roman"/>
              </a:rPr>
              <a:t>Instruction execution and straight line sequencing </a:t>
            </a:r>
            <a:endParaRPr sz="2800">
              <a:solidFill>
                <a:srgbClr val="FF0000"/>
              </a:solidFill>
              <a:latin typeface="Times New Roman"/>
              <a:ea typeface="Times New Roman"/>
              <a:cs typeface="Times New Roman"/>
              <a:sym typeface="Times New Roman"/>
            </a:endParaRPr>
          </a:p>
        </p:txBody>
      </p:sp>
      <p:sp>
        <p:nvSpPr>
          <p:cNvPr id="1025" name="Google Shape;1025;p92"/>
          <p:cNvSpPr txBox="1"/>
          <p:nvPr>
            <p:ph idx="1" type="body"/>
          </p:nvPr>
        </p:nvSpPr>
        <p:spPr>
          <a:xfrm>
            <a:off x="1981200" y="1600200"/>
            <a:ext cx="8229600" cy="485313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600"/>
              <a:buChar char="•"/>
            </a:pPr>
            <a:r>
              <a:rPr lang="en-US" sz="1600">
                <a:latin typeface="Times New Roman"/>
                <a:ea typeface="Times New Roman"/>
                <a:cs typeface="Times New Roman"/>
                <a:sym typeface="Times New Roman"/>
              </a:rPr>
              <a:t>Instruction execution needs the following steps, which are</a:t>
            </a:r>
            <a:endParaRPr/>
          </a:p>
          <a:p>
            <a:pPr indent="-228600" lvl="0" marL="228600" rtl="0" algn="l">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PC (program counter) register of the processor gives the address of the instruction which needs to be fetched from the memory.</a:t>
            </a:r>
            <a:endParaRPr/>
          </a:p>
          <a:p>
            <a:pPr indent="-228600" lvl="0" marL="228600" rtl="0" algn="l">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If the instruction is fetched then, the instruction opcode is decoded. On decoding, the processor identifies the number of operands. If there is any operand to be fetched from the memory, then that operand address is calculated.</a:t>
            </a:r>
            <a:endParaRPr/>
          </a:p>
          <a:p>
            <a:pPr indent="-228600" lvl="0" marL="228600" rtl="0" algn="l">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Operands are fetched from the memory. If there is more than one operand, then the operand fetching process may be repeated (i.e. address calculation and fetching operands).</a:t>
            </a:r>
            <a:endParaRPr/>
          </a:p>
          <a:p>
            <a:pPr indent="-228600" lvl="0" marL="228600" rtl="0" algn="l">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After this, the data operation is performed on the operands, and a result is generated.</a:t>
            </a:r>
            <a:endParaRPr/>
          </a:p>
          <a:p>
            <a:pPr indent="-228600" lvl="0" marL="228600" rtl="0" algn="l">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If the result has to be stored in a register, the instructions end here.</a:t>
            </a:r>
            <a:endParaRPr/>
          </a:p>
          <a:p>
            <a:pPr indent="-228600" lvl="0" marL="228600" rtl="0" algn="l">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If the destination is memory, then first the destination address has to be calculated. Then the result is then stored in the memory. If there are multiple results which need to be stored inside the memory, then this process may repeat (i.e. destination address calculation and store result).</a:t>
            </a:r>
            <a:endParaRPr/>
          </a:p>
          <a:p>
            <a:pPr indent="-228600" lvl="0" marL="228600" rtl="0" algn="l">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Now the current instructions have been executed. Side by side, the PC is incremented to calculate the address of the next instruction.</a:t>
            </a:r>
            <a:endParaRPr/>
          </a:p>
          <a:p>
            <a:pPr indent="-228600" lvl="0" marL="228600" rtl="0" algn="l">
              <a:lnSpc>
                <a:spcPct val="90000"/>
              </a:lnSpc>
              <a:spcBef>
                <a:spcPts val="1000"/>
              </a:spcBef>
              <a:spcAft>
                <a:spcPts val="0"/>
              </a:spcAft>
              <a:buClr>
                <a:schemeClr val="dk1"/>
              </a:buClr>
              <a:buSzPts val="1600"/>
              <a:buChar char="•"/>
            </a:pPr>
            <a:r>
              <a:rPr lang="en-US" sz="1600">
                <a:latin typeface="Times New Roman"/>
                <a:ea typeface="Times New Roman"/>
                <a:cs typeface="Times New Roman"/>
                <a:sym typeface="Times New Roman"/>
              </a:rPr>
              <a:t>The above instruction cycle then repeats for further instructions.</a:t>
            </a:r>
            <a:endParaRPr/>
          </a:p>
          <a:p>
            <a:pPr indent="-127000" lvl="0" marL="228600" rtl="0" algn="l">
              <a:lnSpc>
                <a:spcPct val="90000"/>
              </a:lnSpc>
              <a:spcBef>
                <a:spcPts val="1000"/>
              </a:spcBef>
              <a:spcAft>
                <a:spcPts val="0"/>
              </a:spcAft>
              <a:buClr>
                <a:schemeClr val="dk1"/>
              </a:buClr>
              <a:buSzPts val="1600"/>
              <a:buNone/>
            </a:pPr>
            <a:r>
              <a:t/>
            </a:r>
            <a:endParaRPr sz="1600">
              <a:latin typeface="Times New Roman"/>
              <a:ea typeface="Times New Roman"/>
              <a:cs typeface="Times New Roman"/>
              <a:sym typeface="Times New Roman"/>
            </a:endParaRPr>
          </a:p>
        </p:txBody>
      </p:sp>
      <p:sp>
        <p:nvSpPr>
          <p:cNvPr id="1026" name="Google Shape;1026;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7" name="Google Shape;1027;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28" name="Google Shape;1028;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1487488" y="979586"/>
            <a:ext cx="8568951" cy="505898"/>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chemeClr val="dk1"/>
              </a:buClr>
              <a:buSzPts val="3200"/>
              <a:buFont typeface="Calibri"/>
              <a:buNone/>
            </a:pPr>
            <a:r>
              <a:rPr b="1" lang="en-US" sz="3200">
                <a:latin typeface="Times New Roman"/>
                <a:ea typeface="Times New Roman"/>
                <a:cs typeface="Times New Roman"/>
                <a:sym typeface="Times New Roman"/>
              </a:rPr>
              <a:t>FUNCTIONAL UNITS OF COMPUTER</a:t>
            </a:r>
            <a:endParaRPr b="1" sz="3200">
              <a:latin typeface="Times New Roman"/>
              <a:ea typeface="Times New Roman"/>
              <a:cs typeface="Times New Roman"/>
              <a:sym typeface="Times New Roman"/>
            </a:endParaRPr>
          </a:p>
        </p:txBody>
      </p:sp>
      <p:sp>
        <p:nvSpPr>
          <p:cNvPr id="161" name="Google Shape;161;p21"/>
          <p:cNvSpPr txBox="1"/>
          <p:nvPr>
            <p:ph idx="12" type="sldNum"/>
          </p:nvPr>
        </p:nvSpPr>
        <p:spPr>
          <a:xfrm>
            <a:off x="8610600" y="6431598"/>
            <a:ext cx="2743200" cy="214630"/>
          </a:xfrm>
          <a:prstGeom prst="rect">
            <a:avLst/>
          </a:prstGeom>
          <a:noFill/>
          <a:ln>
            <a:noFill/>
          </a:ln>
        </p:spPr>
        <p:txBody>
          <a:bodyPr anchorCtr="0" anchor="t" bIns="0" lIns="0" spcFirstLastPara="1" rIns="0" wrap="square" tIns="55875">
            <a:spAutoFit/>
          </a:bodyPr>
          <a:lstStyle/>
          <a:p>
            <a:pPr indent="0" lvl="0" marL="193040" marR="0" rtl="0" algn="l">
              <a:lnSpc>
                <a:spcPct val="68888"/>
              </a:lnSpc>
              <a:spcBef>
                <a:spcPts val="0"/>
              </a:spcBef>
              <a:spcAft>
                <a:spcPts val="0"/>
              </a:spcAft>
              <a:buClr>
                <a:schemeClr val="dk1"/>
              </a:buClr>
              <a:buSzPts val="1800"/>
              <a:buFont typeface="Calibri"/>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62" name="Google Shape;162;p21"/>
          <p:cNvSpPr txBox="1"/>
          <p:nvPr/>
        </p:nvSpPr>
        <p:spPr>
          <a:xfrm>
            <a:off x="2136140" y="1624330"/>
            <a:ext cx="6809740" cy="2040890"/>
          </a:xfrm>
          <a:prstGeom prst="rect">
            <a:avLst/>
          </a:prstGeom>
          <a:noFill/>
          <a:ln>
            <a:noFill/>
          </a:ln>
        </p:spPr>
        <p:txBody>
          <a:bodyPr anchorCtr="0" anchor="t" bIns="0" lIns="0" spcFirstLastPara="1" rIns="0" wrap="square" tIns="48875">
            <a:spAutoFit/>
          </a:bodyPr>
          <a:lstStyle/>
          <a:p>
            <a:pPr indent="-342900" lvl="0" marL="355600" marR="0" rtl="0" algn="l">
              <a:lnSpc>
                <a:spcPct val="100000"/>
              </a:lnSpc>
              <a:spcBef>
                <a:spcPts val="0"/>
              </a:spcBef>
              <a:spcAft>
                <a:spcPts val="0"/>
              </a:spcAft>
              <a:buClr>
                <a:schemeClr val="dk1"/>
              </a:buClr>
              <a:buSzPts val="2400"/>
              <a:buFont typeface="Arial"/>
              <a:buChar char="•"/>
            </a:pPr>
            <a:r>
              <a:rPr b="1" lang="en-US" sz="2400">
                <a:solidFill>
                  <a:schemeClr val="dk1"/>
                </a:solidFill>
                <a:latin typeface="Times New Roman"/>
                <a:ea typeface="Times New Roman"/>
                <a:cs typeface="Times New Roman"/>
                <a:sym typeface="Times New Roman"/>
              </a:rPr>
              <a:t>Input Unit</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285"/>
              </a:spcBef>
              <a:spcAft>
                <a:spcPts val="0"/>
              </a:spcAft>
              <a:buClr>
                <a:schemeClr val="dk1"/>
              </a:buClr>
              <a:buSzPts val="2400"/>
              <a:buFont typeface="Arial"/>
              <a:buChar char="•"/>
            </a:pPr>
            <a:r>
              <a:rPr b="1" lang="en-US" sz="2400">
                <a:solidFill>
                  <a:schemeClr val="dk1"/>
                </a:solidFill>
                <a:latin typeface="Times New Roman"/>
                <a:ea typeface="Times New Roman"/>
                <a:cs typeface="Times New Roman"/>
                <a:sym typeface="Times New Roman"/>
              </a:rPr>
              <a:t>Output Unit</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285"/>
              </a:spcBef>
              <a:spcAft>
                <a:spcPts val="0"/>
              </a:spcAft>
              <a:buClr>
                <a:schemeClr val="dk1"/>
              </a:buClr>
              <a:buSzPts val="2400"/>
              <a:buFont typeface="Arial"/>
              <a:buChar char="•"/>
            </a:pPr>
            <a:r>
              <a:rPr b="1" lang="en-US" sz="2400">
                <a:solidFill>
                  <a:schemeClr val="dk1"/>
                </a:solidFill>
                <a:latin typeface="Times New Roman"/>
                <a:ea typeface="Times New Roman"/>
                <a:cs typeface="Times New Roman"/>
                <a:sym typeface="Times New Roman"/>
              </a:rPr>
              <a:t>Central processing Unit (ALU and Control Units)</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285"/>
              </a:spcBef>
              <a:spcAft>
                <a:spcPts val="0"/>
              </a:spcAft>
              <a:buClr>
                <a:schemeClr val="dk1"/>
              </a:buClr>
              <a:buSzPts val="2400"/>
              <a:buFont typeface="Arial"/>
              <a:buChar char="•"/>
            </a:pPr>
            <a:r>
              <a:rPr b="1" lang="en-US" sz="2400">
                <a:solidFill>
                  <a:schemeClr val="dk1"/>
                </a:solidFill>
                <a:latin typeface="Times New Roman"/>
                <a:ea typeface="Times New Roman"/>
                <a:cs typeface="Times New Roman"/>
                <a:sym typeface="Times New Roman"/>
              </a:rPr>
              <a:t>Memory</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285"/>
              </a:spcBef>
              <a:spcAft>
                <a:spcPts val="0"/>
              </a:spcAft>
              <a:buClr>
                <a:schemeClr val="dk1"/>
              </a:buClr>
              <a:buSzPts val="2400"/>
              <a:buFont typeface="Arial"/>
              <a:buChar char="•"/>
            </a:pPr>
            <a:r>
              <a:rPr b="1" lang="en-US" sz="2400">
                <a:solidFill>
                  <a:schemeClr val="dk1"/>
                </a:solidFill>
                <a:latin typeface="Times New Roman"/>
                <a:ea typeface="Times New Roman"/>
                <a:cs typeface="Times New Roman"/>
                <a:sym typeface="Times New Roman"/>
              </a:rPr>
              <a:t>Bus Structure</a:t>
            </a:r>
            <a:endParaRPr sz="2400">
              <a:solidFill>
                <a:schemeClr val="dk1"/>
              </a:solidFill>
              <a:latin typeface="Times New Roman"/>
              <a:ea typeface="Times New Roman"/>
              <a:cs typeface="Times New Roman"/>
              <a:sym typeface="Times New Roman"/>
            </a:endParaRPr>
          </a:p>
        </p:txBody>
      </p:sp>
      <p:sp>
        <p:nvSpPr>
          <p:cNvPr id="163" name="Google Shape;16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64" name="Google Shape;16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93"/>
          <p:cNvSpPr txBox="1"/>
          <p:nvPr>
            <p:ph type="title"/>
          </p:nvPr>
        </p:nvSpPr>
        <p:spPr>
          <a:xfrm>
            <a:off x="1981200" y="980728"/>
            <a:ext cx="8229600" cy="43691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Times New Roman"/>
              <a:buNone/>
            </a:pPr>
            <a:r>
              <a:rPr lang="en-US">
                <a:solidFill>
                  <a:srgbClr val="FF0000"/>
                </a:solidFill>
                <a:latin typeface="Times New Roman"/>
                <a:ea typeface="Times New Roman"/>
                <a:cs typeface="Times New Roman"/>
                <a:sym typeface="Times New Roman"/>
              </a:rPr>
              <a:t>Straight line sequencing</a:t>
            </a:r>
            <a:endParaRPr/>
          </a:p>
        </p:txBody>
      </p:sp>
      <p:sp>
        <p:nvSpPr>
          <p:cNvPr id="1034" name="Google Shape;1034;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Straight line sequencing means the instruction of a program is executed in a sequential manner(i.e. every time PC is incremented by a fixed offset).</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And no branch address is loaded on the PC.</a:t>
            </a:r>
            <a:endParaRPr/>
          </a:p>
          <a:p>
            <a:pPr indent="-50800" lvl="0" marL="22860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1035" name="Google Shape;1035;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6" name="Google Shape;1036;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37" name="Google Shape;1037;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media.geeksforgeeks.org/wp-content/uploads/20210615073745/Untitleddrawing18-660x461.png" id="1043" name="Google Shape;1043;p94"/>
          <p:cNvPicPr preferRelativeResize="0"/>
          <p:nvPr/>
        </p:nvPicPr>
        <p:blipFill rotWithShape="1">
          <a:blip r:embed="rId3">
            <a:alphaModFix/>
          </a:blip>
          <a:srcRect b="0" l="0" r="0" t="0"/>
          <a:stretch/>
        </p:blipFill>
        <p:spPr>
          <a:xfrm>
            <a:off x="6600056" y="1052736"/>
            <a:ext cx="4035784" cy="5303614"/>
          </a:xfrm>
          <a:prstGeom prst="rect">
            <a:avLst/>
          </a:prstGeom>
          <a:noFill/>
          <a:ln>
            <a:noFill/>
          </a:ln>
        </p:spPr>
      </p:pic>
      <p:sp>
        <p:nvSpPr>
          <p:cNvPr id="1044" name="Google Shape;1044;p94"/>
          <p:cNvSpPr/>
          <p:nvPr/>
        </p:nvSpPr>
        <p:spPr>
          <a:xfrm>
            <a:off x="1847528" y="1052737"/>
            <a:ext cx="4572000"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0000"/>
                </a:solidFill>
                <a:latin typeface="Times New Roman"/>
                <a:ea typeface="Times New Roman"/>
                <a:cs typeface="Times New Roman"/>
                <a:sym typeface="Times New Roman"/>
              </a:rPr>
              <a:t>Example 1: </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Times New Roman"/>
                <a:ea typeface="Times New Roman"/>
                <a:cs typeface="Times New Roman"/>
                <a:sym typeface="Times New Roman"/>
              </a:rPr>
              <a:t>programs and data are stored in the same memory, i.e. von Neumann architecture.</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Times New Roman"/>
                <a:ea typeface="Times New Roman"/>
                <a:cs typeface="Times New Roman"/>
                <a:sym typeface="Times New Roman"/>
              </a:rPr>
              <a:t>First instruction of a program is stored at address i. </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Times New Roman"/>
                <a:ea typeface="Times New Roman"/>
                <a:cs typeface="Times New Roman"/>
                <a:sym typeface="Times New Roman"/>
              </a:rPr>
              <a:t>PC gives address i and instruction stored at that address i is fetched from the memory and then decoded and then operand </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Times New Roman"/>
                <a:ea typeface="Times New Roman"/>
                <a:cs typeface="Times New Roman"/>
                <a:sym typeface="Times New Roman"/>
              </a:rPr>
              <a:t>A is fetched from the memory and stored in a temporary register and then the instruction is executed(i.e. content of address A is copied into processor register R0).</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Times New Roman"/>
                <a:ea typeface="Times New Roman"/>
                <a:cs typeface="Times New Roman"/>
                <a:sym typeface="Times New Roman"/>
              </a:rPr>
              <a:t>the PC gets incremented by 4(i.e. it contains the address of the next instruction) because the instruction and memory segment is of 4 bytes. </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Times New Roman"/>
                <a:ea typeface="Times New Roman"/>
                <a:cs typeface="Times New Roman"/>
                <a:sym typeface="Times New Roman"/>
              </a:rPr>
              <a:t>So the instruction at address i is executed.</a:t>
            </a:r>
            <a:endParaRPr/>
          </a:p>
          <a:p>
            <a:pPr indent="-114300" lvl="0" marL="0" marR="0" rtl="0" algn="l">
              <a:spcBef>
                <a:spcPts val="0"/>
              </a:spcBef>
              <a:spcAft>
                <a:spcPts val="0"/>
              </a:spcAft>
              <a:buClr>
                <a:srgbClr val="273239"/>
              </a:buClr>
              <a:buSzPts val="1800"/>
              <a:buFont typeface="Arial"/>
              <a:buChar char="•"/>
            </a:pPr>
            <a:r>
              <a:rPr lang="en-US" sz="1800">
                <a:solidFill>
                  <a:srgbClr val="273239"/>
                </a:solidFill>
                <a:latin typeface="Times New Roman"/>
                <a:ea typeface="Times New Roman"/>
                <a:cs typeface="Times New Roman"/>
                <a:sym typeface="Times New Roman"/>
              </a:rPr>
              <a:t>So every time, the PC is incremented by 4. Therefore, the program is executing in a sequential manner. And this process is called straight line sequencing.</a:t>
            </a:r>
            <a:endParaRPr/>
          </a:p>
        </p:txBody>
      </p:sp>
      <p:sp>
        <p:nvSpPr>
          <p:cNvPr id="1045" name="Google Shape;1045;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46" name="Google Shape;1046;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media.geeksforgeeks.org/wp-content/uploads/20210615073758/Untitleddrawing19-660x541.png" id="1052" name="Google Shape;1052;p95"/>
          <p:cNvPicPr preferRelativeResize="0"/>
          <p:nvPr/>
        </p:nvPicPr>
        <p:blipFill rotWithShape="1">
          <a:blip r:embed="rId3">
            <a:alphaModFix/>
          </a:blip>
          <a:srcRect b="0" l="0" r="0" t="0"/>
          <a:stretch/>
        </p:blipFill>
        <p:spPr>
          <a:xfrm>
            <a:off x="6456040" y="1203324"/>
            <a:ext cx="3982244" cy="5153026"/>
          </a:xfrm>
          <a:prstGeom prst="rect">
            <a:avLst/>
          </a:prstGeom>
          <a:noFill/>
          <a:ln>
            <a:noFill/>
          </a:ln>
        </p:spPr>
      </p:pic>
      <p:sp>
        <p:nvSpPr>
          <p:cNvPr id="1053" name="Google Shape;1053;p95"/>
          <p:cNvSpPr/>
          <p:nvPr/>
        </p:nvSpPr>
        <p:spPr>
          <a:xfrm>
            <a:off x="1775520" y="1052737"/>
            <a:ext cx="4464496" cy="3170099"/>
          </a:xfrm>
          <a:prstGeom prst="rect">
            <a:avLst/>
          </a:prstGeom>
          <a:noFill/>
          <a:ln>
            <a:noFill/>
          </a:ln>
        </p:spPr>
        <p:txBody>
          <a:bodyPr anchorCtr="0" anchor="t" bIns="45700" lIns="91425" spcFirstLastPara="1" rIns="91425" wrap="square" tIns="45700">
            <a:noAutofit/>
          </a:bodyPr>
          <a:lstStyle/>
          <a:p>
            <a:pPr indent="-127000" lvl="0" marL="0" marR="0" rtl="0" algn="just">
              <a:spcBef>
                <a:spcPts val="0"/>
              </a:spcBef>
              <a:spcAft>
                <a:spcPts val="0"/>
              </a:spcAft>
              <a:buClr>
                <a:srgbClr val="273239"/>
              </a:buClr>
              <a:buSzPts val="2000"/>
              <a:buFont typeface="Arial"/>
              <a:buChar char="•"/>
            </a:pPr>
            <a:r>
              <a:rPr lang="en-US" sz="2000">
                <a:solidFill>
                  <a:srgbClr val="273239"/>
                </a:solidFill>
                <a:latin typeface="Times New Roman"/>
                <a:ea typeface="Times New Roman"/>
                <a:cs typeface="Times New Roman"/>
                <a:sym typeface="Times New Roman"/>
              </a:rPr>
              <a:t>The addresses of the memory locations containing the n numbers are represented as NUM1,NUM2…..NUMn(i.e. NUM1 address includes first number).</a:t>
            </a:r>
            <a:endParaRPr/>
          </a:p>
          <a:p>
            <a:pPr indent="-127000" lvl="0" marL="0" marR="0" rtl="0" algn="just">
              <a:spcBef>
                <a:spcPts val="0"/>
              </a:spcBef>
              <a:spcAft>
                <a:spcPts val="0"/>
              </a:spcAft>
              <a:buClr>
                <a:srgbClr val="273239"/>
              </a:buClr>
              <a:buSzPts val="2000"/>
              <a:buFont typeface="Arial"/>
              <a:buChar char="•"/>
            </a:pPr>
            <a:r>
              <a:rPr lang="en-US" sz="2000">
                <a:solidFill>
                  <a:srgbClr val="273239"/>
                </a:solidFill>
                <a:latin typeface="Times New Roman"/>
                <a:ea typeface="Times New Roman"/>
                <a:cs typeface="Times New Roman"/>
                <a:sym typeface="Times New Roman"/>
              </a:rPr>
              <a:t>The first number is stored into processor register R0. And every other number is added to register R0. Finally, when the program ends(i.e. n numbers are added, the result is placed in memory location SUM</a:t>
            </a:r>
            <a:endParaRPr/>
          </a:p>
        </p:txBody>
      </p:sp>
      <p:sp>
        <p:nvSpPr>
          <p:cNvPr id="1054" name="Google Shape;1054;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55" name="Google Shape;1055;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1" name="Google Shape;1061;p96"/>
          <p:cNvSpPr/>
          <p:nvPr/>
        </p:nvSpPr>
        <p:spPr>
          <a:xfrm>
            <a:off x="1775520" y="1052736"/>
            <a:ext cx="4572000" cy="5355312"/>
          </a:xfrm>
          <a:prstGeom prst="rect">
            <a:avLst/>
          </a:prstGeom>
          <a:noFill/>
          <a:ln>
            <a:noFill/>
          </a:ln>
        </p:spPr>
        <p:txBody>
          <a:bodyPr anchorCtr="0" anchor="t" bIns="45700" lIns="91425" spcFirstLastPara="1" rIns="91425" wrap="square" tIns="45700">
            <a:noAutofit/>
          </a:bodyPr>
          <a:lstStyle/>
          <a:p>
            <a:pPr indent="-114300" lvl="0" marL="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 second way is to use a loop to add n number. But here straight line sequencing is not used because every time loop iteration ends, PC has to load the branch address and program execution starts from that address.</a:t>
            </a:r>
            <a:endParaRPr/>
          </a:p>
          <a:p>
            <a:pPr indent="-114300" lvl="0" marL="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Here the location N stores the value of n. </a:t>
            </a:r>
            <a:endParaRPr/>
          </a:p>
          <a:p>
            <a:pPr indent="-114300" lvl="0" marL="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Processor register R1 is used as a counter to determine the number of times the loop gets executed. </a:t>
            </a:r>
            <a:endParaRPr/>
          </a:p>
          <a:p>
            <a:pPr indent="-114300" lvl="0" marL="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 contents of the location N are moved into R1 at the start of program execution.</a:t>
            </a:r>
            <a:endParaRPr/>
          </a:p>
          <a:p>
            <a:pPr indent="-114300" lvl="0" marL="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After that, register R0 is cleared.</a:t>
            </a:r>
            <a:endParaRPr/>
          </a:p>
          <a:p>
            <a:pPr indent="-114300" lvl="0" marL="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 address LOOP is reloaded again and again until R1 becomes 0. </a:t>
            </a:r>
            <a:endParaRPr/>
          </a:p>
          <a:p>
            <a:pPr indent="-114300" lvl="0" marL="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Every time a number is added, then the R1 value is decremented.</a:t>
            </a:r>
            <a:endParaRPr/>
          </a:p>
          <a:p>
            <a:pPr indent="-114300" lvl="0" marL="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When R1 becomes 0, we come out of the loop and the result which is stored at R1 is copied into memory location SUM.</a:t>
            </a:r>
            <a:endParaRPr sz="1800">
              <a:solidFill>
                <a:schemeClr val="dk1"/>
              </a:solidFill>
              <a:latin typeface="Times New Roman"/>
              <a:ea typeface="Times New Roman"/>
              <a:cs typeface="Times New Roman"/>
              <a:sym typeface="Times New Roman"/>
            </a:endParaRPr>
          </a:p>
        </p:txBody>
      </p:sp>
      <p:pic>
        <p:nvPicPr>
          <p:cNvPr descr="https://media.geeksforgeeks.org/wp-content/uploads/20210615073810/Untitleddrawing20.png" id="1062" name="Google Shape;1062;p96"/>
          <p:cNvPicPr preferRelativeResize="0"/>
          <p:nvPr/>
        </p:nvPicPr>
        <p:blipFill rotWithShape="1">
          <a:blip r:embed="rId3">
            <a:alphaModFix/>
          </a:blip>
          <a:srcRect b="0" l="0" r="0" t="0"/>
          <a:stretch/>
        </p:blipFill>
        <p:spPr>
          <a:xfrm>
            <a:off x="6672064" y="1052736"/>
            <a:ext cx="3810000" cy="5303614"/>
          </a:xfrm>
          <a:prstGeom prst="rect">
            <a:avLst/>
          </a:prstGeom>
          <a:noFill/>
          <a:ln>
            <a:noFill/>
          </a:ln>
        </p:spPr>
      </p:pic>
      <p:sp>
        <p:nvSpPr>
          <p:cNvPr id="1063" name="Google Shape;1063;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64" name="Google Shape;1064;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7"/>
          <p:cNvSpPr txBox="1"/>
          <p:nvPr>
            <p:ph type="title"/>
          </p:nvPr>
        </p:nvSpPr>
        <p:spPr>
          <a:xfrm>
            <a:off x="1981200" y="1052736"/>
            <a:ext cx="8229600" cy="36490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lang="en-US" sz="3200">
                <a:solidFill>
                  <a:srgbClr val="FF0000"/>
                </a:solidFill>
                <a:latin typeface="Times New Roman"/>
                <a:ea typeface="Times New Roman"/>
                <a:cs typeface="Times New Roman"/>
                <a:sym typeface="Times New Roman"/>
              </a:rPr>
              <a:t>Condition Codes</a:t>
            </a:r>
            <a:endParaRPr/>
          </a:p>
        </p:txBody>
      </p:sp>
      <p:sp>
        <p:nvSpPr>
          <p:cNvPr id="1070" name="Google Shape;1070;p97"/>
          <p:cNvSpPr txBox="1"/>
          <p:nvPr>
            <p:ph idx="1" type="body"/>
          </p:nvPr>
        </p:nvSpPr>
        <p:spPr>
          <a:xfrm>
            <a:off x="1847528" y="1600200"/>
            <a:ext cx="8568952" cy="485313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The processor keeps track of information about the results of various operations for use by subsequent conditional branch instructions</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N – Negative     1 if results are Negative</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0 if results are Positive</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Z – Zero              1 if results are Zero</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0 if results are Non zero</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V – Overflow      1 if arithmetic overflow occurs</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0 non overflow occurs</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C – Carry             1 if carry and from MSB bit</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0 if there is no carry from MSB bit</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071" name="Google Shape;1071;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72" name="Google Shape;1072;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073" name="Google Shape;1073;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8"/>
          <p:cNvSpPr txBox="1"/>
          <p:nvPr>
            <p:ph type="ctrTitle"/>
          </p:nvPr>
        </p:nvSpPr>
        <p:spPr>
          <a:xfrm>
            <a:off x="2209800" y="2492376"/>
            <a:ext cx="7772400" cy="147002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2060"/>
              </a:buClr>
              <a:buSzPts val="6000"/>
              <a:buFont typeface="Times New Roman"/>
              <a:buNone/>
            </a:pPr>
            <a:r>
              <a:rPr b="1" lang="en-US">
                <a:solidFill>
                  <a:srgbClr val="002060"/>
                </a:solidFill>
                <a:latin typeface="Times New Roman"/>
                <a:ea typeface="Times New Roman"/>
                <a:cs typeface="Times New Roman"/>
                <a:sym typeface="Times New Roman"/>
              </a:rPr>
              <a:t>Addressing Modes</a:t>
            </a:r>
            <a:endParaRPr/>
          </a:p>
        </p:txBody>
      </p:sp>
      <p:sp>
        <p:nvSpPr>
          <p:cNvPr id="1080" name="Google Shape;1080;p98"/>
          <p:cNvSpPr/>
          <p:nvPr/>
        </p:nvSpPr>
        <p:spPr>
          <a:xfrm>
            <a:off x="6553200" y="457200"/>
            <a:ext cx="1066800" cy="6096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System bus - Wikipedia" id="1081" name="Google Shape;1081;p98"/>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System bus - Wikipedia" id="1082" name="Google Shape;1082;p98"/>
          <p:cNvSpPr/>
          <p:nvPr/>
        </p:nvSpPr>
        <p:spPr>
          <a:xfrm>
            <a:off x="1831975" y="7938"/>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084" name="Google Shape;1084;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5" name="Google Shape;1085;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99"/>
          <p:cNvSpPr txBox="1"/>
          <p:nvPr>
            <p:ph type="title"/>
          </p:nvPr>
        </p:nvSpPr>
        <p:spPr>
          <a:xfrm>
            <a:off x="591397" y="231820"/>
            <a:ext cx="9892208" cy="721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Addressing Modes</a:t>
            </a:r>
            <a:endParaRPr/>
          </a:p>
        </p:txBody>
      </p:sp>
      <p:sp>
        <p:nvSpPr>
          <p:cNvPr id="1091" name="Google Shape;1091;p99"/>
          <p:cNvSpPr txBox="1"/>
          <p:nvPr>
            <p:ph idx="1" type="body"/>
          </p:nvPr>
        </p:nvSpPr>
        <p:spPr>
          <a:xfrm>
            <a:off x="407368" y="939175"/>
            <a:ext cx="11377264" cy="54171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sz="2000">
                <a:latin typeface="Times New Roman"/>
                <a:ea typeface="Times New Roman"/>
                <a:cs typeface="Times New Roman"/>
                <a:sym typeface="Times New Roman"/>
              </a:rPr>
              <a:t>Different ways in which the location of the operand is specified in an instruction is referred as addressing modes. The purpose of using addressing mode is:</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To give the programming versatility to the user.</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	To reduce the number of bits in addressing field of instruction.</a:t>
            </a:r>
            <a:endParaRPr/>
          </a:p>
          <a:p>
            <a:pPr indent="-228600" lvl="0" marL="22860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Types of Addressing Modes</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Immediate Addressing</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Direct Addressing </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Indirect Addressing</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Register Addressing</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Register Indirect Addressing</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Relative Addressing</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Indexed Addressing</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Auto Increment</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Auto Decrement</a:t>
            </a:r>
            <a:endParaRPr/>
          </a:p>
          <a:p>
            <a:pPr indent="-228600" lvl="0" marL="228600" rtl="0" algn="l">
              <a:lnSpc>
                <a:spcPct val="90000"/>
              </a:lnSpc>
              <a:spcBef>
                <a:spcPts val="1000"/>
              </a:spcBef>
              <a:spcAft>
                <a:spcPts val="0"/>
              </a:spcAft>
              <a:buClr>
                <a:schemeClr val="dk1"/>
              </a:buClr>
              <a:buSzPts val="2000"/>
              <a:buFont typeface="Calibri"/>
              <a:buNone/>
            </a:pPr>
            <a:r>
              <a:t/>
            </a:r>
            <a:endParaRPr sz="2000">
              <a:latin typeface="Times New Roman"/>
              <a:ea typeface="Times New Roman"/>
              <a:cs typeface="Times New Roman"/>
              <a:sym typeface="Times New Roman"/>
            </a:endParaRPr>
          </a:p>
        </p:txBody>
      </p:sp>
      <p:sp>
        <p:nvSpPr>
          <p:cNvPr id="1092" name="Google Shape;1092;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3" name="Google Shape;1093;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094" name="Google Shape;1094;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00"/>
          <p:cNvSpPr txBox="1"/>
          <p:nvPr>
            <p:ph type="title"/>
          </p:nvPr>
        </p:nvSpPr>
        <p:spPr>
          <a:xfrm>
            <a:off x="551384" y="332656"/>
            <a:ext cx="9793088" cy="5089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Immediate Addressing</a:t>
            </a:r>
            <a:endParaRPr/>
          </a:p>
        </p:txBody>
      </p:sp>
      <p:sp>
        <p:nvSpPr>
          <p:cNvPr id="1100" name="Google Shape;1100;p100"/>
          <p:cNvSpPr txBox="1"/>
          <p:nvPr>
            <p:ph idx="1" type="body"/>
          </p:nvPr>
        </p:nvSpPr>
        <p:spPr>
          <a:xfrm>
            <a:off x="551384" y="1124744"/>
            <a:ext cx="10802416" cy="505221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Operand is given explicitly in the instruction</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e.g. ADD 5</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Add 5 to contents of accumulator</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5 is operand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No memory reference to fetch data</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Fast</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Limited range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MOV AL,25H        		; Immediate addressing     AL=25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MOV AX,2345H                 ;  AX=2345   AX=&gt; AH=23 AL=45</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1101" name="Google Shape;1101;p100"/>
          <p:cNvPicPr preferRelativeResize="0"/>
          <p:nvPr/>
        </p:nvPicPr>
        <p:blipFill rotWithShape="1">
          <a:blip r:embed="rId3">
            <a:alphaModFix/>
          </a:blip>
          <a:srcRect b="0" l="0" r="0" t="0"/>
          <a:stretch/>
        </p:blipFill>
        <p:spPr>
          <a:xfrm>
            <a:off x="7104112" y="2204864"/>
            <a:ext cx="3106688" cy="1728192"/>
          </a:xfrm>
          <a:prstGeom prst="rect">
            <a:avLst/>
          </a:prstGeom>
          <a:noFill/>
          <a:ln>
            <a:noFill/>
          </a:ln>
        </p:spPr>
      </p:pic>
      <p:sp>
        <p:nvSpPr>
          <p:cNvPr id="1102" name="Google Shape;1102;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3" name="Google Shape;1103;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104" name="Google Shape;1104;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01"/>
          <p:cNvSpPr txBox="1"/>
          <p:nvPr>
            <p:ph type="title"/>
          </p:nvPr>
        </p:nvSpPr>
        <p:spPr>
          <a:xfrm>
            <a:off x="911424" y="404664"/>
            <a:ext cx="8949680" cy="5089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3600"/>
              <a:buFont typeface="Times New Roman"/>
              <a:buNone/>
            </a:pPr>
            <a:r>
              <a:rPr b="1" lang="en-US" sz="3600">
                <a:solidFill>
                  <a:srgbClr val="FF0000"/>
                </a:solidFill>
                <a:latin typeface="Times New Roman"/>
                <a:ea typeface="Times New Roman"/>
                <a:cs typeface="Times New Roman"/>
                <a:sym typeface="Times New Roman"/>
              </a:rPr>
              <a:t>Direct Addressing</a:t>
            </a:r>
            <a:endParaRPr/>
          </a:p>
        </p:txBody>
      </p:sp>
      <p:sp>
        <p:nvSpPr>
          <p:cNvPr id="1110" name="Google Shape;1110;p101"/>
          <p:cNvSpPr txBox="1"/>
          <p:nvPr>
            <p:ph idx="1" type="body"/>
          </p:nvPr>
        </p:nvSpPr>
        <p:spPr>
          <a:xfrm>
            <a:off x="623392" y="1208398"/>
            <a:ext cx="11161240" cy="514795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Address field contains address of operand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Effective address (EA) = address field (A)</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e.g.  ADD A</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Add contents of cell A to accumulator</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Look in memory at address A for operand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Single memory reference to access data</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No additional calculations to work out effective address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Limited address space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MOV AL,DATA1 		; Direct Addressing	AL=23</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MOV AX,DATA2 		;			AX=1234			</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MOV DATA3,AL 		;			DATA3=23</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MOV DATA4,AX 		;			DATA4=1234</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Font typeface="Calibri"/>
              <a:buNone/>
            </a:pPr>
            <a:r>
              <a:t/>
            </a:r>
            <a:endParaRPr sz="2400">
              <a:latin typeface="Times New Roman"/>
              <a:ea typeface="Times New Roman"/>
              <a:cs typeface="Times New Roman"/>
              <a:sym typeface="Times New Roman"/>
            </a:endParaRPr>
          </a:p>
        </p:txBody>
      </p:sp>
      <p:sp>
        <p:nvSpPr>
          <p:cNvPr id="1111" name="Google Shape;1111;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2" name="Google Shape;1112;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113" name="Google Shape;1113;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102"/>
          <p:cNvPicPr preferRelativeResize="0"/>
          <p:nvPr/>
        </p:nvPicPr>
        <p:blipFill rotWithShape="1">
          <a:blip r:embed="rId3">
            <a:alphaModFix/>
          </a:blip>
          <a:srcRect b="0" l="0" r="0" t="0"/>
          <a:stretch/>
        </p:blipFill>
        <p:spPr>
          <a:xfrm>
            <a:off x="2590800" y="1196752"/>
            <a:ext cx="7010400" cy="4365848"/>
          </a:xfrm>
          <a:prstGeom prst="rect">
            <a:avLst/>
          </a:prstGeom>
          <a:noFill/>
          <a:ln>
            <a:noFill/>
          </a:ln>
        </p:spPr>
      </p:pic>
      <p:sp>
        <p:nvSpPr>
          <p:cNvPr id="1119" name="Google Shape;1119;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0" name="Google Shape;1120;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121" name="Google Shape;1121;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2"/>
          <p:cNvPicPr preferRelativeResize="0"/>
          <p:nvPr/>
        </p:nvPicPr>
        <p:blipFill rotWithShape="1">
          <a:blip r:embed="rId3">
            <a:alphaModFix/>
          </a:blip>
          <a:srcRect b="0" l="0" r="0" t="0"/>
          <a:stretch/>
        </p:blipFill>
        <p:spPr>
          <a:xfrm>
            <a:off x="1703831" y="1053083"/>
            <a:ext cx="8641080" cy="5308092"/>
          </a:xfrm>
          <a:prstGeom prst="rect">
            <a:avLst/>
          </a:prstGeom>
          <a:noFill/>
          <a:ln>
            <a:noFill/>
          </a:ln>
        </p:spPr>
      </p:pic>
      <p:sp>
        <p:nvSpPr>
          <p:cNvPr id="170" name="Google Shape;170;p22"/>
          <p:cNvSpPr txBox="1"/>
          <p:nvPr>
            <p:ph idx="12" type="sldNum"/>
          </p:nvPr>
        </p:nvSpPr>
        <p:spPr>
          <a:xfrm>
            <a:off x="8610600" y="6431598"/>
            <a:ext cx="2743200" cy="214630"/>
          </a:xfrm>
          <a:prstGeom prst="rect">
            <a:avLst/>
          </a:prstGeom>
          <a:noFill/>
          <a:ln>
            <a:noFill/>
          </a:ln>
        </p:spPr>
        <p:txBody>
          <a:bodyPr anchorCtr="0" anchor="t" bIns="0" lIns="0" spcFirstLastPara="1" rIns="0" wrap="square" tIns="55875">
            <a:spAutoFit/>
          </a:bodyPr>
          <a:lstStyle/>
          <a:p>
            <a:pPr indent="0" lvl="0" marL="193040" marR="0" rtl="0" algn="l">
              <a:lnSpc>
                <a:spcPct val="68888"/>
              </a:lnSpc>
              <a:spcBef>
                <a:spcPts val="0"/>
              </a:spcBef>
              <a:spcAft>
                <a:spcPts val="0"/>
              </a:spcAft>
              <a:buClr>
                <a:schemeClr val="dk1"/>
              </a:buClr>
              <a:buSzPts val="1800"/>
              <a:buFont typeface="Calibri"/>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71" name="Google Shape;17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
        <p:nvSpPr>
          <p:cNvPr id="172" name="Google Shape;17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03"/>
          <p:cNvSpPr/>
          <p:nvPr/>
        </p:nvSpPr>
        <p:spPr>
          <a:xfrm>
            <a:off x="1955800" y="622935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103"/>
          <p:cNvSpPr/>
          <p:nvPr/>
        </p:nvSpPr>
        <p:spPr>
          <a:xfrm>
            <a:off x="4648200" y="622935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103"/>
          <p:cNvSpPr txBox="1"/>
          <p:nvPr>
            <p:ph type="title"/>
          </p:nvPr>
        </p:nvSpPr>
        <p:spPr>
          <a:xfrm>
            <a:off x="803707" y="476672"/>
            <a:ext cx="8229600" cy="588293"/>
          </a:xfrm>
          <a:prstGeom prst="rect">
            <a:avLst/>
          </a:prstGeom>
          <a:noFill/>
          <a:ln>
            <a:noFill/>
          </a:ln>
        </p:spPr>
        <p:txBody>
          <a:bodyPr anchorCtr="0" anchor="b" bIns="44450" lIns="90475" spcFirstLastPara="1" rIns="90475" wrap="square" tIns="44450">
            <a:noAutofit/>
          </a:bodyPr>
          <a:lstStyle/>
          <a:p>
            <a:pPr indent="0" lvl="0" marL="0" rtl="0" algn="l">
              <a:lnSpc>
                <a:spcPct val="90000"/>
              </a:lnSpc>
              <a:spcBef>
                <a:spcPts val="0"/>
              </a:spcBef>
              <a:spcAft>
                <a:spcPts val="0"/>
              </a:spcAft>
              <a:buClr>
                <a:srgbClr val="FF0000"/>
              </a:buClr>
              <a:buSzPts val="3200"/>
              <a:buFont typeface="Times New Roman"/>
              <a:buNone/>
            </a:pP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Indirect Addressing</a:t>
            </a:r>
            <a:endParaRPr/>
          </a:p>
        </p:txBody>
      </p:sp>
      <p:sp>
        <p:nvSpPr>
          <p:cNvPr id="1134" name="Google Shape;1134;p103"/>
          <p:cNvSpPr txBox="1"/>
          <p:nvPr>
            <p:ph idx="1" type="body"/>
          </p:nvPr>
        </p:nvSpPr>
        <p:spPr>
          <a:xfrm>
            <a:off x="695400" y="1484784"/>
            <a:ext cx="10658400" cy="4692179"/>
          </a:xfrm>
          <a:prstGeom prst="rect">
            <a:avLst/>
          </a:prstGeom>
          <a:noFill/>
          <a:ln>
            <a:noFill/>
          </a:ln>
        </p:spPr>
        <p:txBody>
          <a:bodyPr anchorCtr="0" anchor="t" bIns="44450" lIns="90475" spcFirstLastPara="1" rIns="90475" wrap="square" tIns="4445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Memory cell pointed to by address field contains the address of (pointer to) the operand</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Two references to memory are required to fetch the operand.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Effective Address = [A]</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Look in A, find address (A) and look there for operand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e.g. ADD (A)</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Add contents of cell pointed to by contents of A to the accumulator</a:t>
            </a:r>
            <a:endParaRPr/>
          </a:p>
        </p:txBody>
      </p:sp>
      <p:sp>
        <p:nvSpPr>
          <p:cNvPr id="1135" name="Google Shape;1135;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6" name="Google Shape;1136;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137" name="Google Shape;1137;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pic>
        <p:nvPicPr>
          <p:cNvPr id="1142" name="Google Shape;1142;p104"/>
          <p:cNvPicPr preferRelativeResize="0"/>
          <p:nvPr/>
        </p:nvPicPr>
        <p:blipFill rotWithShape="1">
          <a:blip r:embed="rId3">
            <a:alphaModFix/>
          </a:blip>
          <a:srcRect b="0" l="0" r="0" t="0"/>
          <a:stretch/>
        </p:blipFill>
        <p:spPr>
          <a:xfrm>
            <a:off x="2209800" y="1628800"/>
            <a:ext cx="7010400" cy="3594100"/>
          </a:xfrm>
          <a:prstGeom prst="rect">
            <a:avLst/>
          </a:prstGeom>
          <a:noFill/>
          <a:ln>
            <a:noFill/>
          </a:ln>
        </p:spPr>
      </p:pic>
      <p:sp>
        <p:nvSpPr>
          <p:cNvPr id="1143" name="Google Shape;1143;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4" name="Google Shape;1144;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145" name="Google Shape;1145;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05"/>
          <p:cNvSpPr/>
          <p:nvPr/>
        </p:nvSpPr>
        <p:spPr>
          <a:xfrm>
            <a:off x="1955800" y="622935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105"/>
          <p:cNvSpPr/>
          <p:nvPr/>
        </p:nvSpPr>
        <p:spPr>
          <a:xfrm>
            <a:off x="4648200" y="622935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105"/>
          <p:cNvSpPr txBox="1"/>
          <p:nvPr>
            <p:ph type="title"/>
          </p:nvPr>
        </p:nvSpPr>
        <p:spPr>
          <a:xfrm>
            <a:off x="1559496" y="548680"/>
            <a:ext cx="8229600" cy="436910"/>
          </a:xfrm>
          <a:prstGeom prst="rect">
            <a:avLst/>
          </a:prstGeom>
          <a:noFill/>
          <a:ln>
            <a:noFill/>
          </a:ln>
        </p:spPr>
        <p:txBody>
          <a:bodyPr anchorCtr="0" anchor="b" bIns="44450" lIns="90475" spcFirstLastPara="1" rIns="90475" wrap="square" tIns="44450">
            <a:noAutofit/>
          </a:bodyPr>
          <a:lstStyle/>
          <a:p>
            <a:pPr indent="0" lvl="0" marL="0" rtl="0" algn="l">
              <a:lnSpc>
                <a:spcPct val="90000"/>
              </a:lnSpc>
              <a:spcBef>
                <a:spcPts val="0"/>
              </a:spcBef>
              <a:spcAft>
                <a:spcPts val="0"/>
              </a:spcAft>
              <a:buClr>
                <a:srgbClr val="FF0000"/>
              </a:buClr>
              <a:buSzPts val="3200"/>
              <a:buFont typeface="Times New Roman"/>
              <a:buNone/>
            </a:pP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Register Direct Addressing </a:t>
            </a:r>
            <a:endParaRPr/>
          </a:p>
        </p:txBody>
      </p:sp>
      <p:sp>
        <p:nvSpPr>
          <p:cNvPr id="1158" name="Google Shape;1158;p105"/>
          <p:cNvSpPr txBox="1"/>
          <p:nvPr>
            <p:ph idx="1" type="body"/>
          </p:nvPr>
        </p:nvSpPr>
        <p:spPr>
          <a:xfrm>
            <a:off x="838200" y="1316707"/>
            <a:ext cx="10730408" cy="4912643"/>
          </a:xfrm>
          <a:prstGeom prst="rect">
            <a:avLst/>
          </a:prstGeom>
          <a:noFill/>
          <a:ln>
            <a:noFill/>
          </a:ln>
        </p:spPr>
        <p:txBody>
          <a:bodyPr anchorCtr="0" anchor="t" bIns="44450" lIns="90475" spcFirstLastPara="1" rIns="90475" wrap="square" tIns="44450">
            <a:noAutofit/>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In this addressing mode,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operand is contained in a register set.</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address field of the instruction refers to a CPU register that contains the operand.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No memory access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Very fast execution</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Very limited address space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Limited number of registers</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Very small address field needed </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Shorter instructions</a:t>
            </a:r>
            <a:endParaRPr/>
          </a:p>
          <a:p>
            <a:pPr indent="-228600" lvl="1" marL="685800" rtl="0" algn="l">
              <a:lnSpc>
                <a:spcPct val="90000"/>
              </a:lnSpc>
              <a:spcBef>
                <a:spcPts val="500"/>
              </a:spcBef>
              <a:spcAft>
                <a:spcPts val="0"/>
              </a:spcAft>
              <a:buClr>
                <a:schemeClr val="dk1"/>
              </a:buClr>
              <a:buSzPts val="2400"/>
              <a:buChar char="•"/>
            </a:pPr>
            <a:r>
              <a:rPr lang="en-US">
                <a:latin typeface="Times New Roman"/>
                <a:ea typeface="Times New Roman"/>
                <a:cs typeface="Times New Roman"/>
                <a:sym typeface="Times New Roman"/>
              </a:rPr>
              <a:t>Faster instruction fetch</a:t>
            </a:r>
            <a:endParaRPr/>
          </a:p>
        </p:txBody>
      </p:sp>
      <p:sp>
        <p:nvSpPr>
          <p:cNvPr id="1159" name="Google Shape;1159;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0" name="Google Shape;1160;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161" name="Google Shape;1161;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06"/>
          <p:cNvSpPr/>
          <p:nvPr/>
        </p:nvSpPr>
        <p:spPr>
          <a:xfrm>
            <a:off x="1955800" y="622935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106"/>
          <p:cNvSpPr/>
          <p:nvPr/>
        </p:nvSpPr>
        <p:spPr>
          <a:xfrm>
            <a:off x="4648200" y="622935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106"/>
          <p:cNvSpPr txBox="1"/>
          <p:nvPr>
            <p:ph idx="1" type="body"/>
          </p:nvPr>
        </p:nvSpPr>
        <p:spPr>
          <a:xfrm>
            <a:off x="695400" y="1340768"/>
            <a:ext cx="10873208" cy="483619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Eg:</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ADD R will increment the value stored in the accumulator by the content of register 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AC ← AC + [R]</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This addressing mode is similar to direct addressing mode.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only difference is address field of the instruction refers to a CPU register instead of main memory.</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228600" rtl="0" algn="l">
              <a:lnSpc>
                <a:spcPct val="90000"/>
              </a:lnSpc>
              <a:spcBef>
                <a:spcPts val="1000"/>
              </a:spcBef>
              <a:spcAft>
                <a:spcPts val="0"/>
              </a:spcAft>
              <a:buClr>
                <a:schemeClr val="dk1"/>
              </a:buClr>
              <a:buSzPts val="2400"/>
              <a:buFont typeface="Calibri"/>
              <a:buNone/>
            </a:pPr>
            <a:r>
              <a:t/>
            </a:r>
            <a:endParaRPr sz="2400">
              <a:latin typeface="Times New Roman"/>
              <a:ea typeface="Times New Roman"/>
              <a:cs typeface="Times New Roman"/>
              <a:sym typeface="Times New Roman"/>
            </a:endParaRPr>
          </a:p>
        </p:txBody>
      </p:sp>
      <p:sp>
        <p:nvSpPr>
          <p:cNvPr id="1174" name="Google Shape;1174;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5" name="Google Shape;1175;p106"/>
          <p:cNvSpPr txBox="1"/>
          <p:nvPr>
            <p:ph type="title"/>
          </p:nvPr>
        </p:nvSpPr>
        <p:spPr>
          <a:xfrm>
            <a:off x="838200" y="548680"/>
            <a:ext cx="8229600" cy="436910"/>
          </a:xfrm>
          <a:prstGeom prst="rect">
            <a:avLst/>
          </a:prstGeom>
          <a:noFill/>
          <a:ln>
            <a:noFill/>
          </a:ln>
        </p:spPr>
        <p:txBody>
          <a:bodyPr anchorCtr="0" anchor="b" bIns="44450" lIns="90475" spcFirstLastPara="1" rIns="90475" wrap="square" tIns="44450">
            <a:noAutofit/>
          </a:bodyPr>
          <a:lstStyle/>
          <a:p>
            <a:pPr indent="0" lvl="0" marL="0" rtl="0" algn="l">
              <a:lnSpc>
                <a:spcPct val="90000"/>
              </a:lnSpc>
              <a:spcBef>
                <a:spcPts val="0"/>
              </a:spcBef>
              <a:spcAft>
                <a:spcPts val="0"/>
              </a:spcAft>
              <a:buClr>
                <a:srgbClr val="FF0000"/>
              </a:buClr>
              <a:buSzPts val="3200"/>
              <a:buFont typeface="Times New Roman"/>
              <a:buNone/>
            </a:pP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Register Direct Addressing </a:t>
            </a:r>
            <a:endParaRPr/>
          </a:p>
        </p:txBody>
      </p:sp>
      <p:sp>
        <p:nvSpPr>
          <p:cNvPr id="1176" name="Google Shape;1176;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177" name="Google Shape;1177;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107"/>
          <p:cNvPicPr preferRelativeResize="0"/>
          <p:nvPr>
            <p:ph idx="1" type="body"/>
          </p:nvPr>
        </p:nvPicPr>
        <p:blipFill rotWithShape="1">
          <a:blip r:embed="rId3">
            <a:alphaModFix/>
          </a:blip>
          <a:srcRect b="0" l="0" r="0" t="0"/>
          <a:stretch/>
        </p:blipFill>
        <p:spPr>
          <a:xfrm>
            <a:off x="2590800" y="1676400"/>
            <a:ext cx="6934200" cy="4343400"/>
          </a:xfrm>
          <a:prstGeom prst="rect">
            <a:avLst/>
          </a:prstGeom>
          <a:noFill/>
          <a:ln>
            <a:noFill/>
          </a:ln>
        </p:spPr>
      </p:pic>
      <p:sp>
        <p:nvSpPr>
          <p:cNvPr id="1183" name="Google Shape;1183;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4" name="Google Shape;1184;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185" name="Google Shape;1185;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08"/>
          <p:cNvSpPr/>
          <p:nvPr/>
        </p:nvSpPr>
        <p:spPr>
          <a:xfrm>
            <a:off x="1955800" y="622935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108"/>
          <p:cNvSpPr/>
          <p:nvPr/>
        </p:nvSpPr>
        <p:spPr>
          <a:xfrm>
            <a:off x="4648200" y="622935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108"/>
          <p:cNvSpPr txBox="1"/>
          <p:nvPr>
            <p:ph type="title"/>
          </p:nvPr>
        </p:nvSpPr>
        <p:spPr>
          <a:xfrm>
            <a:off x="807266" y="548680"/>
            <a:ext cx="9403533" cy="584547"/>
          </a:xfrm>
          <a:prstGeom prst="rect">
            <a:avLst/>
          </a:prstGeom>
          <a:noFill/>
          <a:ln>
            <a:noFill/>
          </a:ln>
        </p:spPr>
        <p:txBody>
          <a:bodyPr anchorCtr="0" anchor="b" bIns="44450" lIns="90475" spcFirstLastPara="1" rIns="90475" wrap="square" tIns="44450">
            <a:noAutofit/>
          </a:bodyPr>
          <a:lstStyle/>
          <a:p>
            <a:pPr indent="0" lvl="0" marL="0" rtl="0" algn="l">
              <a:lnSpc>
                <a:spcPct val="90000"/>
              </a:lnSpc>
              <a:spcBef>
                <a:spcPts val="0"/>
              </a:spcBef>
              <a:spcAft>
                <a:spcPts val="0"/>
              </a:spcAft>
              <a:buClr>
                <a:srgbClr val="FF0000"/>
              </a:buClr>
              <a:buSzPts val="3600"/>
              <a:buFont typeface="Times New Roman"/>
              <a:buNone/>
            </a:pPr>
            <a:br>
              <a:rPr b="1" lang="en-US" sz="3600">
                <a:solidFill>
                  <a:srgbClr val="FF0000"/>
                </a:solidFill>
                <a:latin typeface="Times New Roman"/>
                <a:ea typeface="Times New Roman"/>
                <a:cs typeface="Times New Roman"/>
                <a:sym typeface="Times New Roman"/>
              </a:rPr>
            </a:br>
            <a:r>
              <a:rPr b="1" lang="en-US" sz="3600">
                <a:solidFill>
                  <a:srgbClr val="FF0000"/>
                </a:solidFill>
                <a:latin typeface="Times New Roman"/>
                <a:ea typeface="Times New Roman"/>
                <a:cs typeface="Times New Roman"/>
                <a:sym typeface="Times New Roman"/>
              </a:rPr>
              <a:t>Register Indirect Addressing</a:t>
            </a:r>
            <a:endParaRPr/>
          </a:p>
        </p:txBody>
      </p:sp>
      <p:sp>
        <p:nvSpPr>
          <p:cNvPr id="1198" name="Google Shape;1198;p108"/>
          <p:cNvSpPr txBox="1"/>
          <p:nvPr>
            <p:ph idx="1" type="body"/>
          </p:nvPr>
        </p:nvSpPr>
        <p:spPr>
          <a:xfrm>
            <a:off x="587388" y="1371600"/>
            <a:ext cx="11017224" cy="5086350"/>
          </a:xfrm>
          <a:prstGeom prst="rect">
            <a:avLst/>
          </a:prstGeom>
          <a:noFill/>
          <a:ln>
            <a:noFill/>
          </a:ln>
        </p:spPr>
        <p:txBody>
          <a:bodyPr anchorCtr="0" anchor="t" bIns="44450" lIns="90475" spcFirstLastPara="1" rIns="90475" wrap="square" tIns="4445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address field of the instruction refers to a CPU register that contains the effective address of the operand.</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Only one reference to memory is required to fetch the operand</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Eg:</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ADD R will increment the value stored in the accumulator by the content of memory location specified in register R.</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AC ← AC + [[R]]</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199" name="Google Shape;1199;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0" name="Google Shape;1200;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01" name="Google Shape;1201;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p109"/>
          <p:cNvPicPr preferRelativeResize="0"/>
          <p:nvPr>
            <p:ph idx="1" type="body"/>
          </p:nvPr>
        </p:nvPicPr>
        <p:blipFill rotWithShape="1">
          <a:blip r:embed="rId3">
            <a:alphaModFix/>
          </a:blip>
          <a:srcRect b="0" l="0" r="0" t="0"/>
          <a:stretch/>
        </p:blipFill>
        <p:spPr>
          <a:xfrm>
            <a:off x="1847528" y="1268760"/>
            <a:ext cx="7772400" cy="4191000"/>
          </a:xfrm>
          <a:prstGeom prst="rect">
            <a:avLst/>
          </a:prstGeom>
          <a:noFill/>
          <a:ln>
            <a:noFill/>
          </a:ln>
        </p:spPr>
      </p:pic>
      <p:sp>
        <p:nvSpPr>
          <p:cNvPr id="1207" name="Google Shape;1207;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8" name="Google Shape;1208;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09" name="Google Shape;1209;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10"/>
          <p:cNvSpPr/>
          <p:nvPr/>
        </p:nvSpPr>
        <p:spPr>
          <a:xfrm>
            <a:off x="1955800" y="622935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110"/>
          <p:cNvSpPr/>
          <p:nvPr/>
        </p:nvSpPr>
        <p:spPr>
          <a:xfrm>
            <a:off x="4648200" y="622935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110"/>
          <p:cNvSpPr txBox="1"/>
          <p:nvPr>
            <p:ph type="title"/>
          </p:nvPr>
        </p:nvSpPr>
        <p:spPr>
          <a:xfrm>
            <a:off x="838200" y="404664"/>
            <a:ext cx="8229600" cy="590884"/>
          </a:xfrm>
          <a:prstGeom prst="rect">
            <a:avLst/>
          </a:prstGeom>
          <a:noFill/>
          <a:ln>
            <a:noFill/>
          </a:ln>
        </p:spPr>
        <p:txBody>
          <a:bodyPr anchorCtr="0" anchor="b" bIns="44450" lIns="90475" spcFirstLastPara="1" rIns="90475" wrap="square" tIns="44450">
            <a:noAutofit/>
          </a:bodyPr>
          <a:lstStyle/>
          <a:p>
            <a:pPr indent="0" lvl="0" marL="0" rtl="0" algn="l">
              <a:lnSpc>
                <a:spcPct val="90000"/>
              </a:lnSpc>
              <a:spcBef>
                <a:spcPts val="0"/>
              </a:spcBef>
              <a:spcAft>
                <a:spcPts val="0"/>
              </a:spcAft>
              <a:buClr>
                <a:srgbClr val="FF0000"/>
              </a:buClr>
              <a:buSzPts val="3200"/>
              <a:buFont typeface="Times New Roman"/>
              <a:buNone/>
            </a:pPr>
            <a:br>
              <a:rPr b="1" lang="en-US" sz="3200">
                <a:solidFill>
                  <a:srgbClr val="FF0000"/>
                </a:solidFill>
                <a:latin typeface="Times New Roman"/>
                <a:ea typeface="Times New Roman"/>
                <a:cs typeface="Times New Roman"/>
                <a:sym typeface="Times New Roman"/>
              </a:rPr>
            </a:br>
            <a:br>
              <a:rPr b="1" lang="en-US" sz="3200">
                <a:solidFill>
                  <a:srgbClr val="FF0000"/>
                </a:solidFill>
                <a:latin typeface="Times New Roman"/>
                <a:ea typeface="Times New Roman"/>
                <a:cs typeface="Times New Roman"/>
                <a:sym typeface="Times New Roman"/>
              </a:rPr>
            </a:br>
            <a:br>
              <a:rPr b="1" lang="en-US" sz="3200">
                <a:solidFill>
                  <a:srgbClr val="FF0000"/>
                </a:solidFill>
                <a:latin typeface="Times New Roman"/>
                <a:ea typeface="Times New Roman"/>
                <a:cs typeface="Times New Roman"/>
                <a:sym typeface="Times New Roman"/>
              </a:rPr>
            </a:br>
            <a:br>
              <a:rPr b="1" lang="en-US" sz="3200">
                <a:solidFill>
                  <a:srgbClr val="FF0000"/>
                </a:solidFill>
                <a:latin typeface="Times New Roman"/>
                <a:ea typeface="Times New Roman"/>
                <a:cs typeface="Times New Roman"/>
                <a:sym typeface="Times New Roman"/>
              </a:rPr>
            </a:br>
            <a:br>
              <a:rPr b="1" lang="en-US" sz="3200">
                <a:solidFill>
                  <a:srgbClr val="FF0000"/>
                </a:solidFill>
                <a:latin typeface="Times New Roman"/>
                <a:ea typeface="Times New Roman"/>
                <a:cs typeface="Times New Roman"/>
                <a:sym typeface="Times New Roman"/>
              </a:rPr>
            </a:br>
            <a:br>
              <a:rPr b="1" lang="en-US" sz="3200">
                <a:solidFill>
                  <a:srgbClr val="FF0000"/>
                </a:solidFill>
                <a:latin typeface="Times New Roman"/>
                <a:ea typeface="Times New Roman"/>
                <a:cs typeface="Times New Roman"/>
                <a:sym typeface="Times New Roman"/>
              </a:rPr>
            </a:br>
            <a:br>
              <a:rPr b="1" lang="en-US" sz="3200">
                <a:solidFill>
                  <a:srgbClr val="FF0000"/>
                </a:solidFill>
                <a:latin typeface="Times New Roman"/>
                <a:ea typeface="Times New Roman"/>
                <a:cs typeface="Times New Roman"/>
                <a:sym typeface="Times New Roman"/>
              </a:rPr>
            </a:b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Indexed  Addressing</a:t>
            </a:r>
            <a:endParaRPr/>
          </a:p>
        </p:txBody>
      </p:sp>
      <p:sp>
        <p:nvSpPr>
          <p:cNvPr id="1222" name="Google Shape;1222;p110"/>
          <p:cNvSpPr txBox="1"/>
          <p:nvPr>
            <p:ph idx="1" type="body"/>
          </p:nvPr>
        </p:nvSpPr>
        <p:spPr>
          <a:xfrm>
            <a:off x="479376" y="1412776"/>
            <a:ext cx="10874424" cy="4764187"/>
          </a:xfrm>
          <a:prstGeom prst="rect">
            <a:avLst/>
          </a:prstGeom>
          <a:noFill/>
          <a:ln>
            <a:noFill/>
          </a:ln>
        </p:spPr>
        <p:txBody>
          <a:bodyPr anchorCtr="0" anchor="t" bIns="44450" lIns="90475" spcFirstLastPara="1" rIns="90475" wrap="square" tIns="44450">
            <a:normAutofit/>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In this addressing mode,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Effective address of the operand is obtained by adding the content of index register with the address part of the instruction.</a:t>
            </a:r>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	Effective Address = Content of Index Register + 	Address part of the 										instruction</a:t>
            </a:r>
            <a:endParaRPr sz="2400">
              <a:latin typeface="Times New Roman"/>
              <a:ea typeface="Times New Roman"/>
              <a:cs typeface="Times New Roman"/>
              <a:sym typeface="Times New Roman"/>
            </a:endParaRPr>
          </a:p>
          <a:p>
            <a:pPr indent="-76200" lvl="0" marL="22860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223" name="Google Shape;1223;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4" name="Google Shape;1224;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25" name="Google Shape;1225;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pic>
        <p:nvPicPr>
          <p:cNvPr id="1230" name="Google Shape;1230;p111"/>
          <p:cNvPicPr preferRelativeResize="0"/>
          <p:nvPr>
            <p:ph idx="1" type="body"/>
          </p:nvPr>
        </p:nvPicPr>
        <p:blipFill rotWithShape="1">
          <a:blip r:embed="rId3">
            <a:alphaModFix/>
          </a:blip>
          <a:srcRect b="0" l="0" r="0" t="0"/>
          <a:stretch/>
        </p:blipFill>
        <p:spPr>
          <a:xfrm>
            <a:off x="1415480" y="908720"/>
            <a:ext cx="7848600" cy="4848199"/>
          </a:xfrm>
          <a:prstGeom prst="rect">
            <a:avLst/>
          </a:prstGeom>
          <a:noFill/>
          <a:ln>
            <a:noFill/>
          </a:ln>
        </p:spPr>
      </p:pic>
      <p:sp>
        <p:nvSpPr>
          <p:cNvPr id="1231" name="Google Shape;1231;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2" name="Google Shape;1232;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33" name="Google Shape;1233;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12"/>
          <p:cNvSpPr/>
          <p:nvPr/>
        </p:nvSpPr>
        <p:spPr>
          <a:xfrm>
            <a:off x="1955800" y="6229350"/>
            <a:ext cx="1905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4" name="Google Shape;1244;p112"/>
          <p:cNvSpPr/>
          <p:nvPr/>
        </p:nvSpPr>
        <p:spPr>
          <a:xfrm>
            <a:off x="4648200" y="622935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112"/>
          <p:cNvSpPr txBox="1"/>
          <p:nvPr>
            <p:ph type="title"/>
          </p:nvPr>
        </p:nvSpPr>
        <p:spPr>
          <a:xfrm>
            <a:off x="837079" y="476672"/>
            <a:ext cx="8229600" cy="590884"/>
          </a:xfrm>
          <a:prstGeom prst="rect">
            <a:avLst/>
          </a:prstGeom>
          <a:noFill/>
          <a:ln>
            <a:noFill/>
          </a:ln>
        </p:spPr>
        <p:txBody>
          <a:bodyPr anchorCtr="0" anchor="b" bIns="44450" lIns="90475" spcFirstLastPara="1" rIns="90475" wrap="square" tIns="44450">
            <a:noAutofit/>
          </a:bodyPr>
          <a:lstStyle/>
          <a:p>
            <a:pPr indent="0" lvl="0" marL="0" rtl="0" algn="l">
              <a:lnSpc>
                <a:spcPct val="90000"/>
              </a:lnSpc>
              <a:spcBef>
                <a:spcPts val="0"/>
              </a:spcBef>
              <a:spcAft>
                <a:spcPts val="0"/>
              </a:spcAft>
              <a:buClr>
                <a:srgbClr val="FF0000"/>
              </a:buClr>
              <a:buSzPts val="3200"/>
              <a:buFont typeface="Times New Roman"/>
              <a:buNone/>
            </a:pPr>
            <a:br>
              <a:rPr b="1" lang="en-US" sz="3200">
                <a:solidFill>
                  <a:srgbClr val="FF0000"/>
                </a:solidFill>
                <a:latin typeface="Times New Roman"/>
                <a:ea typeface="Times New Roman"/>
                <a:cs typeface="Times New Roman"/>
                <a:sym typeface="Times New Roman"/>
              </a:rPr>
            </a:br>
            <a:br>
              <a:rPr b="1" lang="en-US" sz="3200">
                <a:solidFill>
                  <a:srgbClr val="FF0000"/>
                </a:solidFill>
                <a:latin typeface="Times New Roman"/>
                <a:ea typeface="Times New Roman"/>
                <a:cs typeface="Times New Roman"/>
                <a:sym typeface="Times New Roman"/>
              </a:rPr>
            </a:br>
            <a:r>
              <a:rPr b="1" lang="en-US" sz="3200">
                <a:solidFill>
                  <a:srgbClr val="FF0000"/>
                </a:solidFill>
                <a:latin typeface="Times New Roman"/>
                <a:ea typeface="Times New Roman"/>
                <a:cs typeface="Times New Roman"/>
                <a:sym typeface="Times New Roman"/>
              </a:rPr>
              <a:t>Relative Addressing</a:t>
            </a:r>
            <a:endParaRPr/>
          </a:p>
        </p:txBody>
      </p:sp>
      <p:sp>
        <p:nvSpPr>
          <p:cNvPr id="1246" name="Google Shape;1246;p112"/>
          <p:cNvSpPr txBox="1"/>
          <p:nvPr>
            <p:ph idx="1" type="body"/>
          </p:nvPr>
        </p:nvSpPr>
        <p:spPr>
          <a:xfrm>
            <a:off x="826713" y="1518937"/>
            <a:ext cx="10515600" cy="4675488"/>
          </a:xfrm>
          <a:prstGeom prst="rect">
            <a:avLst/>
          </a:prstGeom>
          <a:noFill/>
          <a:ln>
            <a:noFill/>
          </a:ln>
        </p:spPr>
        <p:txBody>
          <a:bodyPr anchorCtr="0" anchor="t" bIns="44450" lIns="90475" spcFirstLastPara="1" rIns="90475" wrap="square" tIns="44450">
            <a:normAutofit/>
          </a:bodyPr>
          <a:lstStyle/>
          <a:p>
            <a:pPr indent="0" lvl="0" marL="0" rtl="0" algn="l">
              <a:lnSpc>
                <a:spcPct val="90000"/>
              </a:lnSpc>
              <a:spcBef>
                <a:spcPts val="0"/>
              </a:spcBef>
              <a:spcAft>
                <a:spcPts val="0"/>
              </a:spcAft>
              <a:buClr>
                <a:schemeClr val="dk1"/>
              </a:buClr>
              <a:buSzPts val="2400"/>
              <a:buNone/>
            </a:pPr>
            <a:r>
              <a:rPr lang="en-US" sz="2400">
                <a:latin typeface="Times New Roman"/>
                <a:ea typeface="Times New Roman"/>
                <a:cs typeface="Times New Roman"/>
                <a:sym typeface="Times New Roman"/>
              </a:rPr>
              <a:t>A version of displacement addressing</a:t>
            </a:r>
            <a:endParaRPr/>
          </a:p>
          <a:p>
            <a:pPr indent="0" lvl="0" marL="0" rtl="0" algn="l">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In this addressing mode,</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Effective address of the operand is obtained by adding the content of program counter with the address part of the instruction.</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	Effective Address = Content of Program Counter +  Address part of the 									instruction</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247" name="Google Shape;1247;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8" name="Google Shape;1248;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21CSS201T - Computer Organization and Architecture</a:t>
            </a:r>
            <a:endParaRPr/>
          </a:p>
        </p:txBody>
      </p:sp>
      <p:sp>
        <p:nvSpPr>
          <p:cNvPr id="1249" name="Google Shape;1249;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01-08-2023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